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571" r:id="rId2"/>
    <p:sldId id="569" r:id="rId3"/>
    <p:sldId id="572" r:id="rId4"/>
    <p:sldId id="573" r:id="rId5"/>
    <p:sldId id="575" r:id="rId6"/>
    <p:sldId id="574" r:id="rId7"/>
    <p:sldId id="576" r:id="rId8"/>
    <p:sldId id="577" r:id="rId9"/>
    <p:sldId id="578" r:id="rId10"/>
    <p:sldId id="579" r:id="rId11"/>
    <p:sldId id="580" r:id="rId12"/>
    <p:sldId id="581" r:id="rId13"/>
    <p:sldId id="582" r:id="rId14"/>
    <p:sldId id="598" r:id="rId15"/>
    <p:sldId id="583" r:id="rId16"/>
    <p:sldId id="585" r:id="rId17"/>
    <p:sldId id="584" r:id="rId18"/>
    <p:sldId id="586" r:id="rId19"/>
    <p:sldId id="587" r:id="rId20"/>
    <p:sldId id="588" r:id="rId21"/>
    <p:sldId id="593" r:id="rId22"/>
    <p:sldId id="592" r:id="rId23"/>
    <p:sldId id="589" r:id="rId24"/>
    <p:sldId id="590" r:id="rId25"/>
    <p:sldId id="591" r:id="rId26"/>
    <p:sldId id="594" r:id="rId27"/>
    <p:sldId id="595" r:id="rId28"/>
    <p:sldId id="596" r:id="rId29"/>
    <p:sldId id="597" r:id="rId30"/>
    <p:sldId id="599" r:id="rId31"/>
    <p:sldId id="602" r:id="rId32"/>
    <p:sldId id="600" r:id="rId33"/>
    <p:sldId id="601" r:id="rId34"/>
    <p:sldId id="606" r:id="rId35"/>
    <p:sldId id="604" r:id="rId36"/>
    <p:sldId id="603" r:id="rId37"/>
    <p:sldId id="605" r:id="rId38"/>
    <p:sldId id="607" r:id="rId39"/>
    <p:sldId id="609" r:id="rId40"/>
    <p:sldId id="610" r:id="rId41"/>
    <p:sldId id="611" r:id="rId42"/>
    <p:sldId id="61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319F"/>
    <a:srgbClr val="3232E6"/>
    <a:srgbClr val="DD114B"/>
    <a:srgbClr val="C24500"/>
    <a:srgbClr val="BC5014"/>
    <a:srgbClr val="B533BF"/>
    <a:srgbClr val="F917D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528" y="72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8D20-3F2C-4C34-8599-8CEAC2368ED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47D61-4868-4B99-B551-1A50885E6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latin typeface="Times New Roman" pitchFamily="18" charset="0"/>
                <a:ea typeface="ＭＳ Ｐゴシック" pitchFamily="34" charset="-128"/>
              </a:rPr>
              <a:t>File Name: </a:t>
            </a:r>
            <a:r>
              <a:rPr lang="en-US" altLang="en-US" b="1" smtClean="0">
                <a:latin typeface="Times New Roman" pitchFamily="18" charset="0"/>
                <a:ea typeface="ＭＳ Ｐゴシック" pitchFamily="34" charset="-128"/>
              </a:rPr>
              <a:t>AACXSGA0</a:t>
            </a:r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DF2E31-0E13-4315-BE2F-6FE1967AF979}" type="slidenum">
              <a:rPr lang="en-US" smtClean="0">
                <a:latin typeface="Times New Roman" pitchFamily="18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jpe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4379" y="2133600"/>
            <a:ext cx="883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IN" sz="6000" b="1" kern="0" dirty="0" smtClean="0">
                <a:solidFill>
                  <a:srgbClr val="87319F"/>
                </a:solidFill>
                <a:ea typeface="ＭＳ Ｐゴシック"/>
              </a:rPr>
              <a:t>Substitution and Elimination Reactions</a:t>
            </a:r>
            <a:endParaRPr lang="en-IN" sz="6000" b="1" kern="0" dirty="0">
              <a:solidFill>
                <a:srgbClr val="87319F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772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507" y="152400"/>
            <a:ext cx="7611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Experimental Evidence for the 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2 Reaction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-1" y="1476375"/>
            <a:ext cx="89376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latin typeface="Arial" charset="0"/>
              </a:rPr>
              <a:t>The rate of the reaction is dependent on the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latin typeface="Arial" charset="0"/>
              </a:rPr>
              <a:t>    concentration of the alkyl halides and the nucleophile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4924" y="3076575"/>
            <a:ext cx="84391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 smtClean="0">
                <a:solidFill>
                  <a:srgbClr val="87319F"/>
                </a:solidFill>
                <a:latin typeface="Arial" charset="0"/>
              </a:rPr>
              <a:t> The </a:t>
            </a:r>
            <a:r>
              <a:rPr lang="en-US" altLang="en-US" sz="2800" dirty="0" smtClean="0">
                <a:solidFill>
                  <a:srgbClr val="87319F"/>
                </a:solidFill>
                <a:latin typeface="Arial" charset="0"/>
              </a:rPr>
              <a:t>rate of the reaction with a given nucleophile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87319F"/>
                </a:solidFill>
                <a:latin typeface="Arial" charset="0"/>
              </a:rPr>
              <a:t>    decreases with increasing size of the alkyl halides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-1" y="4706938"/>
            <a:ext cx="911383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 smtClean="0">
                <a:solidFill>
                  <a:srgbClr val="87319F"/>
                </a:solidFill>
                <a:latin typeface="Arial" charset="0"/>
              </a:rPr>
              <a:t>The </a:t>
            </a:r>
            <a:r>
              <a:rPr lang="en-US" altLang="en-US" sz="2800" dirty="0" smtClean="0">
                <a:solidFill>
                  <a:srgbClr val="87319F"/>
                </a:solidFill>
                <a:latin typeface="Arial" charset="0"/>
              </a:rPr>
              <a:t>configuration of the substituted product is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87319F"/>
                </a:solidFill>
                <a:latin typeface="Arial" charset="0"/>
              </a:rPr>
              <a:t>    inverted compared to the configuration of the reacting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87319F"/>
                </a:solidFill>
                <a:latin typeface="Arial" charset="0"/>
              </a:rPr>
              <a:t>    chiral alkyl halide</a:t>
            </a:r>
          </a:p>
        </p:txBody>
      </p:sp>
    </p:spTree>
    <p:extLst>
      <p:ext uri="{BB962C8B-B14F-4D97-AF65-F5344CB8AC3E}">
        <p14:creationId xmlns:p14="http://schemas.microsoft.com/office/powerpoint/2010/main" val="38389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1424" y="152400"/>
            <a:ext cx="782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2 Reaction: Effect of Alkyl Halide Structure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6" name="Picture 3" descr="FG10_00-09T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7" b="11380"/>
          <a:stretch/>
        </p:blipFill>
        <p:spPr bwMode="auto">
          <a:xfrm>
            <a:off x="542832" y="737175"/>
            <a:ext cx="8126413" cy="477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FG10_02-01U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2" b="38045"/>
          <a:stretch/>
        </p:blipFill>
        <p:spPr bwMode="auto">
          <a:xfrm>
            <a:off x="609678" y="5421086"/>
            <a:ext cx="7924800" cy="1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1424" y="152400"/>
            <a:ext cx="782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2 Reaction: Effect of Alkyl Halide Structure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-1" y="1100316"/>
            <a:ext cx="7733207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sz="2800" dirty="0">
                <a:solidFill>
                  <a:srgbClr val="87319F"/>
                </a:solidFill>
                <a:latin typeface="Arial" charset="0"/>
              </a:rPr>
              <a:t>Steric effects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altLang="en-US" sz="2400" dirty="0">
                <a:solidFill>
                  <a:srgbClr val="87319F"/>
                </a:solidFill>
                <a:latin typeface="Arial" charset="0"/>
              </a:rPr>
              <a:t>Nucleophile must have access to reaction </a:t>
            </a:r>
            <a:r>
              <a:rPr lang="en-IN" altLang="en-US" sz="2400" dirty="0" err="1">
                <a:solidFill>
                  <a:srgbClr val="87319F"/>
                </a:solidFill>
                <a:latin typeface="Arial" charset="0"/>
              </a:rPr>
              <a:t>center</a:t>
            </a:r>
            <a:endParaRPr lang="en-IN" altLang="en-US" sz="2400" dirty="0">
              <a:solidFill>
                <a:srgbClr val="87319F"/>
              </a:solidFill>
              <a:latin typeface="Arial" charset="0"/>
            </a:endParaRP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altLang="en-US" sz="2400" dirty="0">
                <a:solidFill>
                  <a:srgbClr val="87319F"/>
                </a:solidFill>
                <a:latin typeface="Arial" charset="0"/>
              </a:rPr>
              <a:t>Access is hindered with bulky substituents</a:t>
            </a:r>
          </a:p>
        </p:txBody>
      </p:sp>
      <p:pic>
        <p:nvPicPr>
          <p:cNvPr id="7" name="Picture 4" descr="11_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8479309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25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0992" y="152400"/>
            <a:ext cx="6562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2 Reaction: Energy Profile Diagram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8" name="Picture 3" descr="FG10_0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3" b="23668"/>
          <a:stretch/>
        </p:blipFill>
        <p:spPr bwMode="auto">
          <a:xfrm>
            <a:off x="156358" y="1143000"/>
            <a:ext cx="8629650" cy="343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483" y="4724400"/>
            <a:ext cx="8077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87319F"/>
                </a:solidFill>
              </a:rPr>
              <a:t>Single step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87319F"/>
                </a:solidFill>
              </a:rPr>
              <a:t>No intermediates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87319F"/>
                </a:solidFill>
              </a:rPr>
              <a:t>Bonds broken and made simultaneously (</a:t>
            </a:r>
            <a:r>
              <a:rPr lang="en-US" sz="3200" b="1" i="1" dirty="0">
                <a:solidFill>
                  <a:srgbClr val="87319F"/>
                </a:solidFill>
              </a:rPr>
              <a:t>concerted</a:t>
            </a:r>
            <a:r>
              <a:rPr lang="en-US" sz="3200" b="1" dirty="0">
                <a:solidFill>
                  <a:srgbClr val="87319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93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04800" y="914400"/>
            <a:ext cx="8534400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710944-8C62-43D3-A87E-E6D46697C64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0992" y="152400"/>
            <a:ext cx="6562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87319F"/>
                </a:solidFill>
                <a:ea typeface="ＭＳ Ｐゴシック" pitchFamily="34" charset="-128"/>
              </a:rPr>
              <a:t>Back-Side Attack in the S</a:t>
            </a:r>
            <a:r>
              <a:rPr lang="en-US" sz="3200" b="1" baseline="-25000" dirty="0">
                <a:solidFill>
                  <a:srgbClr val="87319F"/>
                </a:solidFill>
                <a:ea typeface="ＭＳ Ｐゴシック" pitchFamily="34" charset="-128"/>
              </a:rPr>
              <a:t>N</a:t>
            </a:r>
            <a:r>
              <a:rPr lang="en-US" sz="3200" b="1" dirty="0">
                <a:solidFill>
                  <a:srgbClr val="87319F"/>
                </a:solidFill>
                <a:ea typeface="ＭＳ Ｐゴシック" pitchFamily="34" charset="-128"/>
              </a:rPr>
              <a:t>2 Reaction</a:t>
            </a:r>
            <a:endParaRPr lang="en-US" sz="3200" b="1" dirty="0">
              <a:solidFill>
                <a:srgbClr val="87319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8189" y="5026190"/>
            <a:ext cx="5585362" cy="1736807"/>
          </a:xfrm>
          <a:prstGeom prst="rect">
            <a:avLst/>
          </a:prstGeom>
          <a:noFill/>
          <a:ln w="25400">
            <a:solidFill>
              <a:srgbClr val="00956F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+mn-lt"/>
              <a:ea typeface="ＭＳ Ｐゴシック" pitchFamily="80" charset="-128"/>
              <a:cs typeface="+mn-cs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82038" y="5078124"/>
            <a:ext cx="589016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rgbClr val="DD114B"/>
                </a:solidFill>
              </a:rPr>
              <a:t>(</a:t>
            </a:r>
            <a:r>
              <a:rPr lang="en-US" altLang="en-US" sz="3200" i="1" dirty="0">
                <a:solidFill>
                  <a:srgbClr val="DD114B"/>
                </a:solidFill>
              </a:rPr>
              <a:t>R</a:t>
            </a:r>
            <a:r>
              <a:rPr lang="en-US" altLang="en-US" sz="3200" dirty="0">
                <a:solidFill>
                  <a:srgbClr val="DD114B"/>
                </a:solidFill>
              </a:rPr>
              <a:t>)</a:t>
            </a:r>
            <a:r>
              <a:rPr lang="en-US" altLang="en-US" sz="3200" i="1" dirty="0">
                <a:solidFill>
                  <a:srgbClr val="DD114B"/>
                </a:solidFill>
              </a:rPr>
              <a:t> </a:t>
            </a:r>
            <a:r>
              <a:rPr lang="en-US" altLang="en-US" sz="3200" dirty="0">
                <a:solidFill>
                  <a:srgbClr val="DD114B"/>
                </a:solidFill>
              </a:rPr>
              <a:t>and</a:t>
            </a:r>
            <a:r>
              <a:rPr lang="en-US" altLang="en-US" sz="3200" i="1" dirty="0">
                <a:solidFill>
                  <a:srgbClr val="DD114B"/>
                </a:solidFill>
              </a:rPr>
              <a:t> </a:t>
            </a:r>
            <a:r>
              <a:rPr lang="en-US" altLang="en-US" sz="3200" dirty="0">
                <a:solidFill>
                  <a:srgbClr val="DD114B"/>
                </a:solidFill>
              </a:rPr>
              <a:t>(</a:t>
            </a:r>
            <a:r>
              <a:rPr lang="en-US" altLang="en-US" sz="3200" i="1" dirty="0">
                <a:solidFill>
                  <a:srgbClr val="DD114B"/>
                </a:solidFill>
              </a:rPr>
              <a:t>S</a:t>
            </a:r>
            <a:r>
              <a:rPr lang="en-US" altLang="en-US" sz="3200" dirty="0">
                <a:solidFill>
                  <a:srgbClr val="DD114B"/>
                </a:solidFill>
              </a:rPr>
              <a:t>)</a:t>
            </a:r>
            <a:r>
              <a:rPr lang="en-US" altLang="en-US" sz="3200" i="1" dirty="0">
                <a:solidFill>
                  <a:srgbClr val="DD114B"/>
                </a:solidFill>
              </a:rPr>
              <a:t> </a:t>
            </a:r>
            <a:r>
              <a:rPr lang="en-US" altLang="en-US" sz="3200" dirty="0">
                <a:solidFill>
                  <a:srgbClr val="DD114B"/>
                </a:solidFill>
              </a:rPr>
              <a:t>are just names</a:t>
            </a:r>
            <a:r>
              <a:rPr lang="en-US" altLang="en-US" sz="3200" i="1" dirty="0">
                <a:solidFill>
                  <a:srgbClr val="DD114B"/>
                </a:solidFill>
              </a:rPr>
              <a:t>. </a:t>
            </a:r>
            <a:r>
              <a:rPr lang="en-US" altLang="en-US" sz="3200" dirty="0">
                <a:solidFill>
                  <a:srgbClr val="DD114B"/>
                </a:solidFill>
              </a:rPr>
              <a:t>Don’t</a:t>
            </a:r>
            <a:r>
              <a:rPr lang="en-US" altLang="en-US" sz="3200" i="1" dirty="0">
                <a:solidFill>
                  <a:srgbClr val="DD114B"/>
                </a:solidFill>
              </a:rPr>
              <a:t> </a:t>
            </a:r>
            <a:r>
              <a:rPr lang="en-US" altLang="en-US" sz="3200" dirty="0">
                <a:solidFill>
                  <a:srgbClr val="DD114B"/>
                </a:solidFill>
              </a:rPr>
              <a:t>rely on names to determine the stereochemistry of a reaction.</a:t>
            </a:r>
          </a:p>
        </p:txBody>
      </p:sp>
      <p:pic>
        <p:nvPicPr>
          <p:cNvPr id="12" name="Picture 4" descr="11_0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7"/>
          <a:stretch/>
        </p:blipFill>
        <p:spPr bwMode="auto">
          <a:xfrm>
            <a:off x="6673023" y="2449436"/>
            <a:ext cx="2360302" cy="429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36566" y="3115204"/>
            <a:ext cx="6248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3200" b="1" dirty="0" smtClean="0">
                <a:solidFill>
                  <a:srgbClr val="87319F"/>
                </a:solidFill>
              </a:rPr>
              <a:t>Inversion in stereochemistry </a:t>
            </a:r>
            <a:r>
              <a:rPr lang="en-US" sz="3200" b="1" i="1" u="sng" dirty="0" smtClean="0">
                <a:solidFill>
                  <a:srgbClr val="87319F"/>
                </a:solidFill>
              </a:rPr>
              <a:t>if </a:t>
            </a:r>
            <a:r>
              <a:rPr lang="en-US" sz="3200" b="1" dirty="0" smtClean="0">
                <a:solidFill>
                  <a:srgbClr val="87319F"/>
                </a:solidFill>
              </a:rPr>
              <a:t>precursor is chiral</a:t>
            </a:r>
            <a:endParaRPr lang="en-US" sz="3200" b="1" i="1" u="sng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341" y="152400"/>
            <a:ext cx="8345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2 Reaction: Reason for </a:t>
            </a:r>
            <a:r>
              <a:rPr lang="en-US" sz="3200" b="1" dirty="0" err="1" smtClean="0">
                <a:solidFill>
                  <a:srgbClr val="B533BF"/>
                </a:solidFill>
              </a:rPr>
              <a:t>Stereochemical</a:t>
            </a:r>
            <a:r>
              <a:rPr lang="en-US" sz="3200" b="1" dirty="0" smtClean="0">
                <a:solidFill>
                  <a:srgbClr val="B533BF"/>
                </a:solidFill>
              </a:rPr>
              <a:t> Course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Picture 4" descr="FG10_01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0" y="990600"/>
            <a:ext cx="7642225" cy="5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3165" y="152400"/>
            <a:ext cx="715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2 Reaction: Effect of the Leaving Group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6" name="Picture 4" descr="FG09_002-0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6" b="30712"/>
          <a:stretch/>
        </p:blipFill>
        <p:spPr bwMode="auto">
          <a:xfrm>
            <a:off x="725229" y="2209800"/>
            <a:ext cx="7693728" cy="232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17092"/>
              </p:ext>
            </p:extLst>
          </p:nvPr>
        </p:nvGraphicFramePr>
        <p:xfrm>
          <a:off x="1591984" y="1062038"/>
          <a:ext cx="5940425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00" r:id="rId4" imgW="3015944" imgH="467360" progId="">
                  <p:embed/>
                </p:oleObj>
              </mc:Choice>
              <mc:Fallback>
                <p:oleObj r:id="rId4" imgW="3015944" imgH="467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984" y="1062038"/>
                        <a:ext cx="5940425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 descr="11_u0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93" y="5403635"/>
            <a:ext cx="7924800" cy="137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415" y="4735818"/>
            <a:ext cx="646683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latin typeface="Arial" charset="0"/>
              </a:rPr>
              <a:t> Better leaving group results in a faster reaction</a:t>
            </a:r>
            <a:endParaRPr lang="en-US" altLang="en-US" sz="2000" b="1" dirty="0" smtClean="0">
              <a:solidFill>
                <a:srgbClr val="87319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8796" y="152400"/>
            <a:ext cx="752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What Constitutes a “Good” Leaving Group?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7" name="Picture 4" descr="11_u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8" y="2895600"/>
            <a:ext cx="7924800" cy="137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415" y="1143000"/>
            <a:ext cx="84964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latin typeface="Arial" charset="0"/>
              </a:rPr>
              <a:t> A leaving group that can stabilize negative charge better will be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rgbClr val="87319F"/>
                </a:solidFill>
                <a:latin typeface="Arial" charset="0"/>
              </a:rPr>
              <a:t>a better leaving group.</a:t>
            </a:r>
            <a:endParaRPr lang="en-US" altLang="en-US" sz="2000" b="1" dirty="0" smtClean="0">
              <a:solidFill>
                <a:srgbClr val="87319F"/>
              </a:solidFill>
              <a:latin typeface="Arial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8415" y="1891145"/>
            <a:ext cx="82189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latin typeface="Arial" charset="0"/>
              </a:rPr>
              <a:t> Remember: Charge delocalization is an important indicator of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87319F"/>
                </a:solidFill>
                <a:latin typeface="Arial" charset="0"/>
              </a:rPr>
              <a:t>r</a:t>
            </a:r>
            <a:r>
              <a:rPr lang="en-US" altLang="en-US" sz="2000" b="1" dirty="0" smtClean="0">
                <a:solidFill>
                  <a:srgbClr val="87319F"/>
                </a:solidFill>
                <a:latin typeface="Arial" charset="0"/>
              </a:rPr>
              <a:t>elative stability </a:t>
            </a:r>
            <a:endParaRPr lang="en-US" altLang="en-US" sz="2000" b="1" dirty="0" smtClean="0">
              <a:solidFill>
                <a:srgbClr val="87319F"/>
              </a:solidFill>
              <a:latin typeface="Arial" charset="0"/>
            </a:endParaRPr>
          </a:p>
        </p:txBody>
      </p:sp>
      <p:pic>
        <p:nvPicPr>
          <p:cNvPr id="10" name="Picture 8" descr="002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" y="4876800"/>
            <a:ext cx="863420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7467600" y="2599031"/>
            <a:ext cx="1117308" cy="12871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54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3749" y="152400"/>
            <a:ext cx="6756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533BF"/>
                </a:solidFill>
              </a:rPr>
              <a:t>S</a:t>
            </a:r>
            <a:r>
              <a:rPr lang="en-US" sz="3200" b="1" baseline="-25000" dirty="0">
                <a:solidFill>
                  <a:srgbClr val="B533BF"/>
                </a:solidFill>
              </a:rPr>
              <a:t>N</a:t>
            </a:r>
            <a:r>
              <a:rPr lang="en-US" sz="3200" b="1" dirty="0">
                <a:solidFill>
                  <a:srgbClr val="B533BF"/>
                </a:solidFill>
              </a:rPr>
              <a:t>2 Reaction: Effect </a:t>
            </a:r>
            <a:r>
              <a:rPr lang="en-US" sz="3200" b="1" dirty="0" smtClean="0">
                <a:solidFill>
                  <a:srgbClr val="B533BF"/>
                </a:solidFill>
              </a:rPr>
              <a:t>of the Nucleophile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415" y="1143000"/>
            <a:ext cx="8654933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sz="2400" b="1" dirty="0">
                <a:solidFill>
                  <a:srgbClr val="87319F"/>
                </a:solidFill>
                <a:latin typeface="Arial" charset="0"/>
              </a:rPr>
              <a:t>Nucleophile: contains lone pair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sz="2400" b="1" dirty="0">
                <a:solidFill>
                  <a:srgbClr val="87319F"/>
                </a:solidFill>
                <a:latin typeface="Arial" charset="0"/>
              </a:rPr>
              <a:t>Some nucleophile are better than others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sz="2400" b="1" dirty="0">
                <a:solidFill>
                  <a:srgbClr val="87319F"/>
                </a:solidFill>
                <a:latin typeface="Arial" charset="0"/>
              </a:rPr>
              <a:t>Better nucleophile = faster S</a:t>
            </a:r>
            <a:r>
              <a:rPr lang="en-IN" altLang="en-US" sz="2400" b="1" baseline="-25000" dirty="0">
                <a:solidFill>
                  <a:srgbClr val="87319F"/>
                </a:solidFill>
                <a:latin typeface="Arial" charset="0"/>
              </a:rPr>
              <a:t>N</a:t>
            </a:r>
            <a:r>
              <a:rPr lang="en-IN" altLang="en-US" sz="2400" b="1" dirty="0">
                <a:solidFill>
                  <a:srgbClr val="87319F"/>
                </a:solidFill>
                <a:latin typeface="Arial" charset="0"/>
              </a:rPr>
              <a:t>2 reaction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sz="2400" b="1" dirty="0">
                <a:solidFill>
                  <a:srgbClr val="87319F"/>
                </a:solidFill>
                <a:latin typeface="Arial" charset="0"/>
              </a:rPr>
              <a:t>Some common nucleophiles: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IN" altLang="en-US" sz="2000" b="1" dirty="0">
              <a:solidFill>
                <a:srgbClr val="87319F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IN" altLang="en-US" sz="2000" b="1" dirty="0">
              <a:solidFill>
                <a:srgbClr val="87319F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IN" altLang="en-US" sz="2000" b="1" dirty="0">
              <a:solidFill>
                <a:srgbClr val="87319F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IN" altLang="en-US" sz="2000" b="1" dirty="0">
              <a:solidFill>
                <a:srgbClr val="87319F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IN" altLang="en-US" sz="2000" b="1" dirty="0" smtClean="0">
              <a:solidFill>
                <a:srgbClr val="87319F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IN" altLang="en-US" sz="2000" b="1" dirty="0">
              <a:solidFill>
                <a:srgbClr val="87319F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IN" altLang="en-US" sz="2000" b="1" dirty="0" smtClean="0">
              <a:solidFill>
                <a:srgbClr val="87319F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IN" altLang="en-US" sz="2000" b="1" dirty="0">
              <a:solidFill>
                <a:srgbClr val="87319F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sz="2400" b="1" dirty="0">
                <a:solidFill>
                  <a:srgbClr val="87319F"/>
                </a:solidFill>
                <a:latin typeface="Arial" charset="0"/>
              </a:rPr>
              <a:t>What trends do you notice relating </a:t>
            </a:r>
            <a:r>
              <a:rPr lang="en-IN" altLang="en-US" sz="2400" b="1" dirty="0" err="1">
                <a:solidFill>
                  <a:srgbClr val="87319F"/>
                </a:solidFill>
                <a:latin typeface="Arial" charset="0"/>
              </a:rPr>
              <a:t>nucleophilicity</a:t>
            </a:r>
            <a:r>
              <a:rPr lang="en-IN" altLang="en-US" sz="2400" b="1" dirty="0">
                <a:solidFill>
                  <a:srgbClr val="87319F"/>
                </a:solidFill>
                <a:latin typeface="Arial" charset="0"/>
              </a:rPr>
              <a:t> and </a:t>
            </a:r>
            <a:endParaRPr lang="en-IN" altLang="en-US" sz="2400" b="1" dirty="0" smtClean="0">
              <a:solidFill>
                <a:srgbClr val="87319F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2400" b="1" dirty="0" smtClean="0">
                <a:solidFill>
                  <a:srgbClr val="87319F"/>
                </a:solidFill>
                <a:latin typeface="Arial" charset="0"/>
              </a:rPr>
              <a:t>structure</a:t>
            </a:r>
            <a:r>
              <a:rPr lang="en-IN" altLang="en-US" sz="2400" b="1" dirty="0">
                <a:solidFill>
                  <a:srgbClr val="87319F"/>
                </a:solidFill>
                <a:latin typeface="Arial" charset="0"/>
              </a:rPr>
              <a:t>?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57247"/>
              </p:ext>
            </p:extLst>
          </p:nvPr>
        </p:nvGraphicFramePr>
        <p:xfrm>
          <a:off x="1524109" y="2890520"/>
          <a:ext cx="6096000" cy="1833880"/>
        </p:xfrm>
        <a:graphic>
          <a:graphicData uri="http://schemas.openxmlformats.org/drawingml/2006/table">
            <a:tbl>
              <a:tblPr firstRow="1" bandRow="1"/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ROH</a:t>
                      </a:r>
                    </a:p>
                    <a:p>
                      <a:pPr algn="ctr"/>
                      <a:r>
                        <a:rPr lang="en-US" dirty="0" smtClean="0"/>
                        <a:t>RCO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H</a:t>
                      </a:r>
                    </a:p>
                    <a:p>
                      <a:pPr algn="ctr"/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O</a:t>
                      </a:r>
                    </a:p>
                    <a:p>
                      <a:pPr algn="ctr"/>
                      <a:r>
                        <a:rPr lang="en-US" dirty="0" smtClean="0"/>
                        <a:t>F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RCO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algn="ctr"/>
                      <a:r>
                        <a:rPr lang="en-US" dirty="0" smtClean="0"/>
                        <a:t>RSH</a:t>
                      </a:r>
                    </a:p>
                    <a:p>
                      <a:pPr algn="ctr"/>
                      <a:r>
                        <a:rPr lang="en-US" dirty="0" smtClean="0"/>
                        <a:t>NH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/NR</a:t>
                      </a:r>
                      <a:r>
                        <a:rPr lang="en-US" baseline="-25000" dirty="0" smtClean="0"/>
                        <a:t>3</a:t>
                      </a:r>
                    </a:p>
                    <a:p>
                      <a:pPr algn="ctr"/>
                      <a:r>
                        <a:rPr lang="en-US" dirty="0" smtClean="0"/>
                        <a:t>Cl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algn="ctr"/>
                      <a:r>
                        <a:rPr lang="en-US" dirty="0" smtClean="0"/>
                        <a:t>Br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I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HS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</a:t>
                      </a:r>
                      <a:r>
                        <a:rPr lang="en-US" sz="2400" baseline="30000" dirty="0" smtClean="0"/>
                        <a:t>-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RO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algn="ctr"/>
                      <a:r>
                        <a:rPr lang="en-US" dirty="0" smtClean="0"/>
                        <a:t>CN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7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3749" y="152400"/>
            <a:ext cx="6756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533BF"/>
                </a:solidFill>
              </a:rPr>
              <a:t>S</a:t>
            </a:r>
            <a:r>
              <a:rPr lang="en-US" sz="3200" b="1" baseline="-25000" dirty="0">
                <a:solidFill>
                  <a:srgbClr val="B533BF"/>
                </a:solidFill>
              </a:rPr>
              <a:t>N</a:t>
            </a:r>
            <a:r>
              <a:rPr lang="en-US" sz="3200" b="1" dirty="0">
                <a:solidFill>
                  <a:srgbClr val="B533BF"/>
                </a:solidFill>
              </a:rPr>
              <a:t>2 Reaction: Effect </a:t>
            </a:r>
            <a:r>
              <a:rPr lang="en-US" sz="3200" b="1" dirty="0" smtClean="0">
                <a:solidFill>
                  <a:srgbClr val="B533BF"/>
                </a:solidFill>
              </a:rPr>
              <a:t>of the Nucleophile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249740"/>
            <a:ext cx="489948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sz="2400" b="1" dirty="0">
                <a:solidFill>
                  <a:srgbClr val="87319F"/>
                </a:solidFill>
              </a:rPr>
              <a:t>Anions are stronger nucleophiles </a:t>
            </a:r>
            <a:endParaRPr lang="en-IN" altLang="en-US" sz="2400" b="1" dirty="0" smtClean="0">
              <a:solidFill>
                <a:srgbClr val="87319F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2400" b="1" dirty="0" smtClean="0">
                <a:solidFill>
                  <a:srgbClr val="87319F"/>
                </a:solidFill>
              </a:rPr>
              <a:t>than </a:t>
            </a:r>
            <a:r>
              <a:rPr lang="en-IN" altLang="en-US" sz="2400" b="1" dirty="0">
                <a:solidFill>
                  <a:srgbClr val="87319F"/>
                </a:solidFill>
              </a:rPr>
              <a:t>neutral </a:t>
            </a:r>
            <a:r>
              <a:rPr lang="en-IN" altLang="en-US" sz="2400" b="1" dirty="0" smtClean="0">
                <a:solidFill>
                  <a:srgbClr val="87319F"/>
                </a:solidFill>
              </a:rPr>
              <a:t>molecules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IN" altLang="en-US" sz="2400" b="1" dirty="0">
              <a:solidFill>
                <a:srgbClr val="87319F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2400" b="1" dirty="0" smtClean="0">
                <a:solidFill>
                  <a:srgbClr val="87319F"/>
                </a:solidFill>
                <a:latin typeface="Arial" charset="0"/>
              </a:rPr>
              <a:t>			</a:t>
            </a:r>
            <a:endParaRPr lang="en-IN" altLang="en-US" sz="2400" b="1" dirty="0">
              <a:solidFill>
                <a:srgbClr val="87319F"/>
              </a:solidFill>
              <a:latin typeface="Arial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8479"/>
              </p:ext>
            </p:extLst>
          </p:nvPr>
        </p:nvGraphicFramePr>
        <p:xfrm>
          <a:off x="5486400" y="1143000"/>
          <a:ext cx="3429108" cy="1828800"/>
        </p:xfrm>
        <a:graphic>
          <a:graphicData uri="http://schemas.openxmlformats.org/drawingml/2006/table">
            <a:tbl>
              <a:tblPr firstRow="1" bandRow="1"/>
              <a:tblGrid>
                <a:gridCol w="1143036"/>
                <a:gridCol w="1143036"/>
                <a:gridCol w="1143036"/>
              </a:tblGrid>
              <a:tr h="2937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/>
                    </a:solidFill>
                  </a:tcPr>
                </a:tc>
              </a:tr>
              <a:tr h="11590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ROH</a:t>
                      </a:r>
                    </a:p>
                    <a:p>
                      <a:pPr algn="ctr"/>
                      <a:r>
                        <a:rPr lang="en-US" dirty="0" smtClean="0"/>
                        <a:t>RCO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H</a:t>
                      </a:r>
                    </a:p>
                    <a:p>
                      <a:pPr algn="ctr"/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O</a:t>
                      </a:r>
                    </a:p>
                    <a:p>
                      <a:pPr algn="ctr"/>
                      <a:r>
                        <a:rPr lang="en-US" dirty="0" smtClean="0"/>
                        <a:t>F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RCO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algn="ctr"/>
                      <a:r>
                        <a:rPr lang="en-US" dirty="0" smtClean="0"/>
                        <a:t>RSH</a:t>
                      </a:r>
                    </a:p>
                    <a:p>
                      <a:pPr algn="ctr"/>
                      <a:r>
                        <a:rPr lang="en-US" dirty="0" smtClean="0"/>
                        <a:t>NH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/NR</a:t>
                      </a:r>
                      <a:r>
                        <a:rPr lang="en-US" baseline="-25000" dirty="0" smtClean="0"/>
                        <a:t>3</a:t>
                      </a:r>
                    </a:p>
                    <a:p>
                      <a:pPr algn="ctr"/>
                      <a:r>
                        <a:rPr lang="en-US" dirty="0" smtClean="0"/>
                        <a:t>Cl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algn="ctr"/>
                      <a:r>
                        <a:rPr lang="en-US" dirty="0" smtClean="0"/>
                        <a:t>Br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I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HS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</a:t>
                      </a:r>
                      <a:r>
                        <a:rPr lang="en-US" sz="2400" baseline="30000" dirty="0" smtClean="0"/>
                        <a:t>-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RO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 smtClean="0"/>
                    </a:p>
                    <a:p>
                      <a:pPr algn="ctr"/>
                      <a:r>
                        <a:rPr lang="en-US" dirty="0" smtClean="0"/>
                        <a:t>CN</a:t>
                      </a:r>
                      <a:r>
                        <a:rPr lang="en-US" sz="2400" baseline="30000" dirty="0" smtClean="0"/>
                        <a:t>-</a:t>
                      </a:r>
                      <a:endParaRPr lang="en-US" sz="2400" baseline="30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A023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802590" y="3429000"/>
            <a:ext cx="7539038" cy="2887663"/>
            <a:chOff x="192" y="1036"/>
            <a:chExt cx="4749" cy="1819"/>
          </a:xfrm>
        </p:grpSpPr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192" y="1036"/>
              <a:ext cx="1889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smtClean="0">
                  <a:solidFill>
                    <a:srgbClr val="000000"/>
                  </a:solidFill>
                  <a:latin typeface="Arial" charset="0"/>
                </a:rPr>
                <a:t>stronger base,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smtClean="0">
                  <a:solidFill>
                    <a:srgbClr val="000000"/>
                  </a:solidFill>
                  <a:latin typeface="Arial" charset="0"/>
                </a:rPr>
                <a:t>better nucleophile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2976" y="1036"/>
              <a:ext cx="1965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smtClean="0">
                  <a:solidFill>
                    <a:srgbClr val="000000"/>
                  </a:solidFill>
                  <a:latin typeface="Arial" charset="0"/>
                </a:rPr>
                <a:t>weaker base,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smtClean="0">
                  <a:solidFill>
                    <a:srgbClr val="000000"/>
                  </a:solidFill>
                  <a:latin typeface="Arial" charset="0"/>
                </a:rPr>
                <a:t>poorer nucleophile</a:t>
              </a: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624" y="1721"/>
              <a:ext cx="4223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OH</a:t>
              </a:r>
              <a:r>
                <a:rPr lang="en-US" altLang="en-US" sz="2800" baseline="30000" dirty="0" smtClean="0">
                  <a:solidFill>
                    <a:srgbClr val="333399"/>
                  </a:solidFill>
                  <a:latin typeface="Arial" charset="0"/>
                </a:rPr>
                <a:t>–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			&gt;		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2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O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CH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3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O</a:t>
              </a:r>
              <a:r>
                <a:rPr lang="en-US" altLang="en-US" sz="2800" baseline="30000" dirty="0" smtClean="0">
                  <a:solidFill>
                    <a:srgbClr val="333399"/>
                  </a:solidFill>
                  <a:latin typeface="Arial" charset="0"/>
                </a:rPr>
                <a:t>–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		&gt;		CH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3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OH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aseline="30000" dirty="0" smtClean="0">
                  <a:solidFill>
                    <a:srgbClr val="333399"/>
                  </a:solidFill>
                  <a:latin typeface="Arial" charset="0"/>
                </a:rPr>
                <a:t>–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NH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2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			&gt;		NH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3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CH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3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CH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2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NH</a:t>
              </a:r>
              <a:r>
                <a:rPr lang="en-US" altLang="en-US" sz="2800" baseline="30000" dirty="0" smtClean="0">
                  <a:solidFill>
                    <a:srgbClr val="333399"/>
                  </a:solidFill>
                  <a:latin typeface="Arial" charset="0"/>
                </a:rPr>
                <a:t>–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	&gt;		CH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3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CH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2</a:t>
              </a:r>
              <a:r>
                <a:rPr lang="en-US" altLang="en-US" sz="2800" dirty="0" smtClean="0">
                  <a:solidFill>
                    <a:srgbClr val="333399"/>
                  </a:solidFill>
                  <a:latin typeface="Arial" charset="0"/>
                </a:rPr>
                <a:t>NH</a:t>
              </a:r>
              <a:r>
                <a:rPr lang="en-US" altLang="en-US" sz="2800" baseline="-25000" dirty="0" smtClean="0">
                  <a:solidFill>
                    <a:srgbClr val="333399"/>
                  </a:solidFill>
                  <a:latin typeface="Arial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14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5658" y="152400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Alkyl Halides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84582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87319F"/>
                </a:solidFill>
              </a:rPr>
              <a:t>Contain F, Cl, Br, or 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87319F"/>
                </a:solidFill>
              </a:rPr>
              <a:t>Widely used in: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Synthesis (electrophilic carbon and easy functional group transitions)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Solvents (CCl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4</a:t>
            </a:r>
            <a:r>
              <a:rPr lang="en-US" sz="2000" b="1" dirty="0" smtClean="0">
                <a:solidFill>
                  <a:srgbClr val="87319F"/>
                </a:solidFill>
              </a:rPr>
              <a:t>, CHCl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3</a:t>
            </a:r>
            <a:r>
              <a:rPr lang="en-US" sz="2000" b="1" dirty="0" smtClean="0">
                <a:solidFill>
                  <a:srgbClr val="87319F"/>
                </a:solidFill>
              </a:rPr>
              <a:t>, CH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sz="2000" b="1" dirty="0" smtClean="0">
                <a:solidFill>
                  <a:srgbClr val="87319F"/>
                </a:solidFill>
              </a:rPr>
              <a:t>Cl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sz="2000" b="1" dirty="0" smtClean="0">
                <a:solidFill>
                  <a:srgbClr val="87319F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Industrial applications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87319F"/>
                </a:solidFill>
              </a:rPr>
              <a:t>Structure: </a:t>
            </a:r>
            <a:endParaRPr lang="en-US" sz="2800" b="1" dirty="0">
              <a:solidFill>
                <a:srgbClr val="87319F"/>
              </a:solidFill>
            </a:endParaRPr>
          </a:p>
        </p:txBody>
      </p:sp>
      <p:pic>
        <p:nvPicPr>
          <p:cNvPr id="7" name="Picture 4" descr="10_u0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1"/>
          <a:stretch/>
        </p:blipFill>
        <p:spPr bwMode="auto">
          <a:xfrm>
            <a:off x="1898583" y="3276600"/>
            <a:ext cx="5575434" cy="136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983229"/>
              </p:ext>
            </p:extLst>
          </p:nvPr>
        </p:nvGraphicFramePr>
        <p:xfrm>
          <a:off x="3418315" y="5181600"/>
          <a:ext cx="1371600" cy="139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42" name="CS ChemDraw Drawing" r:id="rId4" imgW="557272" imgH="566573" progId="ChemDraw.Document.6.0">
                  <p:embed/>
                </p:oleObj>
              </mc:Choice>
              <mc:Fallback>
                <p:oleObj name="CS ChemDraw Drawing" r:id="rId4" imgW="557272" imgH="566573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8315" y="5181600"/>
                        <a:ext cx="1371600" cy="1393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030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3749" y="152400"/>
            <a:ext cx="6756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533BF"/>
                </a:solidFill>
              </a:rPr>
              <a:t>S</a:t>
            </a:r>
            <a:r>
              <a:rPr lang="en-US" sz="3200" b="1" baseline="-25000" dirty="0">
                <a:solidFill>
                  <a:srgbClr val="B533BF"/>
                </a:solidFill>
              </a:rPr>
              <a:t>N</a:t>
            </a:r>
            <a:r>
              <a:rPr lang="en-US" sz="3200" b="1" dirty="0">
                <a:solidFill>
                  <a:srgbClr val="B533BF"/>
                </a:solidFill>
              </a:rPr>
              <a:t>2 Reaction: Effect </a:t>
            </a:r>
            <a:r>
              <a:rPr lang="en-US" sz="3200" b="1" dirty="0" smtClean="0">
                <a:solidFill>
                  <a:srgbClr val="B533BF"/>
                </a:solidFill>
              </a:rPr>
              <a:t>of the Nucleophile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144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87319F"/>
                </a:solidFill>
              </a:rPr>
              <a:t>Less stable anions are stronger nucleophiles than more stable anions</a:t>
            </a:r>
          </a:p>
          <a:p>
            <a:pPr marL="0" lvl="1" indent="0" algn="ctr">
              <a:buNone/>
            </a:pPr>
            <a:r>
              <a:rPr lang="en-US" b="1" dirty="0" smtClean="0">
                <a:solidFill>
                  <a:srgbClr val="C00000"/>
                </a:solidFill>
              </a:rPr>
              <a:t>RO</a:t>
            </a:r>
            <a:r>
              <a:rPr lang="en-US" b="1" baseline="30000" dirty="0" smtClean="0">
                <a:solidFill>
                  <a:srgbClr val="C00000"/>
                </a:solidFill>
              </a:rPr>
              <a:t>-</a:t>
            </a:r>
            <a:r>
              <a:rPr lang="en-US" b="1" dirty="0" smtClean="0">
                <a:solidFill>
                  <a:srgbClr val="C00000"/>
                </a:solidFill>
              </a:rPr>
              <a:t>   &gt;  RCO</a:t>
            </a:r>
            <a:r>
              <a:rPr lang="en-US" b="1" baseline="-25000" dirty="0" smtClean="0">
                <a:solidFill>
                  <a:srgbClr val="C00000"/>
                </a:solidFill>
              </a:rPr>
              <a:t>2</a:t>
            </a:r>
            <a:r>
              <a:rPr lang="en-US" b="1" baseline="30000" dirty="0" smtClean="0">
                <a:solidFill>
                  <a:srgbClr val="C00000"/>
                </a:solidFill>
              </a:rPr>
              <a:t>-</a:t>
            </a:r>
          </a:p>
          <a:p>
            <a:pPr marL="0" indent="0">
              <a:buNone/>
            </a:pPr>
            <a:endParaRPr lang="en-IN" sz="22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 b="1" dirty="0" err="1">
                <a:solidFill>
                  <a:srgbClr val="87319F"/>
                </a:solidFill>
                <a:ea typeface="ＭＳ Ｐゴシック" pitchFamily="34" charset="-128"/>
              </a:rPr>
              <a:t>Nucleophilicity</a:t>
            </a:r>
            <a:r>
              <a:rPr lang="en-US" altLang="en-US" sz="2200" b="1" dirty="0">
                <a:solidFill>
                  <a:srgbClr val="87319F"/>
                </a:solidFill>
                <a:ea typeface="ＭＳ Ｐゴシック" pitchFamily="34" charset="-128"/>
              </a:rPr>
              <a:t> decreases from left to </a:t>
            </a:r>
            <a:r>
              <a:rPr lang="en-US" altLang="en-US" sz="2200" b="1" dirty="0" smtClean="0">
                <a:solidFill>
                  <a:srgbClr val="87319F"/>
                </a:solidFill>
                <a:ea typeface="ＭＳ Ｐゴシック" pitchFamily="34" charset="-128"/>
              </a:rPr>
              <a:t>right in the periodic table</a:t>
            </a:r>
            <a:r>
              <a:rPr lang="en-US" altLang="en-US" sz="2200" dirty="0">
                <a:ea typeface="ＭＳ Ｐゴシック" pitchFamily="34" charset="-128"/>
              </a:rPr>
              <a:t/>
            </a:r>
            <a:br>
              <a:rPr lang="en-US" altLang="en-US" sz="2200" dirty="0">
                <a:ea typeface="ＭＳ Ｐゴシック" pitchFamily="34" charset="-128"/>
              </a:rPr>
            </a:br>
            <a:endParaRPr lang="en-IN" sz="2200" b="1" dirty="0">
              <a:solidFill>
                <a:srgbClr val="87319F"/>
              </a:solidFill>
            </a:endParaRPr>
          </a:p>
          <a:p>
            <a:pPr marL="0" indent="0">
              <a:buNone/>
            </a:pPr>
            <a:endParaRPr lang="en-IN" sz="2200" b="1" dirty="0" smtClean="0">
              <a:solidFill>
                <a:srgbClr val="87319F"/>
              </a:solidFill>
            </a:endParaRPr>
          </a:p>
          <a:p>
            <a:pPr marL="0" indent="0">
              <a:buNone/>
            </a:pPr>
            <a:endParaRPr lang="en-IN" sz="22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200" b="1" dirty="0" smtClean="0">
                <a:solidFill>
                  <a:srgbClr val="87319F"/>
                </a:solidFill>
              </a:rPr>
              <a:t>Increases </a:t>
            </a:r>
            <a:r>
              <a:rPr lang="en-IN" sz="2200" b="1" dirty="0">
                <a:solidFill>
                  <a:srgbClr val="87319F"/>
                </a:solidFill>
              </a:rPr>
              <a:t>down periodic table, as size and polarizability </a:t>
            </a:r>
            <a:r>
              <a:rPr lang="en-IN" sz="2200" b="1" dirty="0" smtClean="0">
                <a:solidFill>
                  <a:srgbClr val="87319F"/>
                </a:solidFill>
              </a:rPr>
              <a:t>increase</a:t>
            </a:r>
            <a:endParaRPr lang="en-IN" sz="22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2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2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200" b="1" dirty="0">
              <a:solidFill>
                <a:srgbClr val="87319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7" b="27833"/>
          <a:stretch/>
        </p:blipFill>
        <p:spPr bwMode="auto">
          <a:xfrm>
            <a:off x="152400" y="5029200"/>
            <a:ext cx="4573039" cy="64324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9" r="35528" b="25267"/>
          <a:stretch/>
        </p:blipFill>
        <p:spPr bwMode="auto">
          <a:xfrm>
            <a:off x="5425044" y="5041694"/>
            <a:ext cx="3332540" cy="59710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1" t="1" b="36168"/>
          <a:stretch/>
        </p:blipFill>
        <p:spPr bwMode="auto">
          <a:xfrm>
            <a:off x="2411210" y="5888431"/>
            <a:ext cx="4039652" cy="54601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8" y="3276600"/>
            <a:ext cx="8734302" cy="55609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64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78807" y="152400"/>
            <a:ext cx="2386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Polarizability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99" y="1124692"/>
            <a:ext cx="739723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61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8659" y="152400"/>
            <a:ext cx="6946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533BF"/>
                </a:solidFill>
              </a:rPr>
              <a:t>S</a:t>
            </a:r>
            <a:r>
              <a:rPr lang="en-US" sz="3200" b="1" baseline="-25000" dirty="0">
                <a:solidFill>
                  <a:srgbClr val="B533BF"/>
                </a:solidFill>
              </a:rPr>
              <a:t>N</a:t>
            </a:r>
            <a:r>
              <a:rPr lang="en-US" sz="3200" b="1" dirty="0">
                <a:solidFill>
                  <a:srgbClr val="B533BF"/>
                </a:solidFill>
              </a:rPr>
              <a:t>2 Reaction: </a:t>
            </a:r>
            <a:r>
              <a:rPr lang="en-US" sz="3200" b="1" dirty="0" err="1">
                <a:solidFill>
                  <a:srgbClr val="B533BF"/>
                </a:solidFill>
              </a:rPr>
              <a:t>Nucleophilicity</a:t>
            </a:r>
            <a:r>
              <a:rPr lang="en-US" sz="3200" b="1" dirty="0">
                <a:solidFill>
                  <a:srgbClr val="B533BF"/>
                </a:solidFill>
              </a:rPr>
              <a:t> vs </a:t>
            </a:r>
            <a:r>
              <a:rPr lang="en-US" sz="3200" b="1" dirty="0" smtClean="0">
                <a:solidFill>
                  <a:srgbClr val="B533BF"/>
                </a:solidFill>
              </a:rPr>
              <a:t>Basicity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144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87319F"/>
                </a:solidFill>
              </a:rPr>
              <a:t>Bulky anions are more likely to act as a base, rather than a nucleophile</a:t>
            </a:r>
          </a:p>
          <a:p>
            <a:pPr marL="274320" lvl="1" indent="0" algn="ctr">
              <a:buNone/>
            </a:pPr>
            <a:r>
              <a:rPr lang="en-US" b="1" dirty="0" smtClean="0">
                <a:solidFill>
                  <a:srgbClr val="C00000"/>
                </a:solidFill>
              </a:rPr>
              <a:t>(CH</a:t>
            </a:r>
            <a:r>
              <a:rPr lang="en-US" b="1" baseline="-25000" dirty="0" smtClean="0">
                <a:solidFill>
                  <a:srgbClr val="C00000"/>
                </a:solidFill>
              </a:rPr>
              <a:t>3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r>
              <a:rPr lang="en-US" b="1" baseline="-25000" dirty="0" smtClean="0">
                <a:solidFill>
                  <a:srgbClr val="C00000"/>
                </a:solidFill>
              </a:rPr>
              <a:t>3</a:t>
            </a:r>
            <a:r>
              <a:rPr lang="en-US" b="1" dirty="0" smtClean="0">
                <a:solidFill>
                  <a:srgbClr val="C00000"/>
                </a:solidFill>
              </a:rPr>
              <a:t>CO</a:t>
            </a:r>
            <a:r>
              <a:rPr lang="en-US" b="1" baseline="30000" dirty="0">
                <a:solidFill>
                  <a:srgbClr val="C00000"/>
                </a:solidFill>
              </a:rPr>
              <a:t>-</a:t>
            </a:r>
            <a:r>
              <a:rPr lang="en-US" b="1" dirty="0" smtClean="0">
                <a:solidFill>
                  <a:srgbClr val="C00000"/>
                </a:solidFill>
              </a:rPr>
              <a:t>    vs.  CH</a:t>
            </a:r>
            <a:r>
              <a:rPr lang="en-US" b="1" baseline="-25000" dirty="0" smtClean="0">
                <a:solidFill>
                  <a:srgbClr val="C00000"/>
                </a:solidFill>
              </a:rPr>
              <a:t>3</a:t>
            </a:r>
            <a:r>
              <a:rPr lang="en-US" b="1" dirty="0" smtClean="0">
                <a:solidFill>
                  <a:srgbClr val="C00000"/>
                </a:solidFill>
              </a:rPr>
              <a:t>O</a:t>
            </a:r>
            <a:r>
              <a:rPr lang="en-US" b="1" baseline="30000" dirty="0">
                <a:solidFill>
                  <a:srgbClr val="C00000"/>
                </a:solidFill>
              </a:rPr>
              <a:t>-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274320" lvl="1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			  </a:t>
            </a:r>
            <a:r>
              <a:rPr lang="en-US" sz="1600" dirty="0" smtClean="0">
                <a:solidFill>
                  <a:srgbClr val="C00000"/>
                </a:solidFill>
              </a:rPr>
              <a:t>   base                              nucleophile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265" y="3284363"/>
            <a:ext cx="7391400" cy="2971800"/>
          </a:xfrm>
          <a:prstGeom prst="rect">
            <a:avLst/>
          </a:prstGeom>
          <a:noFill/>
          <a:ln w="25400">
            <a:solidFill>
              <a:srgbClr val="00956F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+mn-lt"/>
              <a:ea typeface="ＭＳ Ｐゴシック" pitchFamily="80" charset="-128"/>
              <a:cs typeface="+mn-cs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118865" y="3741563"/>
            <a:ext cx="6934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4000" dirty="0"/>
              <a:t>Steric hindrance (bulkiness)</a:t>
            </a:r>
          </a:p>
          <a:p>
            <a:pPr algn="ctr" eaLnBrk="1" hangingPunct="1"/>
            <a:r>
              <a:rPr lang="en-US" altLang="en-US" sz="4000" dirty="0"/>
              <a:t>hinders </a:t>
            </a:r>
            <a:r>
              <a:rPr lang="en-US" altLang="en-US" sz="4000" dirty="0" err="1"/>
              <a:t>nucleophilicity</a:t>
            </a:r>
            <a:endParaRPr lang="en-US" altLang="en-US" sz="4000" dirty="0"/>
          </a:p>
          <a:p>
            <a:pPr algn="ctr" eaLnBrk="1" hangingPunct="1"/>
            <a:r>
              <a:rPr lang="en-US" altLang="en-US" sz="4000" dirty="0"/>
              <a:t>more than it hinders basicity.</a:t>
            </a:r>
          </a:p>
        </p:txBody>
      </p:sp>
    </p:spTree>
    <p:extLst>
      <p:ext uri="{BB962C8B-B14F-4D97-AF65-F5344CB8AC3E}">
        <p14:creationId xmlns:p14="http://schemas.microsoft.com/office/powerpoint/2010/main" val="33952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4278" y="152400"/>
            <a:ext cx="4575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B533BF"/>
                </a:solidFill>
              </a:rPr>
              <a:t>Nucleophilicity</a:t>
            </a:r>
            <a:r>
              <a:rPr lang="en-US" sz="3200" b="1" dirty="0" smtClean="0">
                <a:solidFill>
                  <a:srgbClr val="B533BF"/>
                </a:solidFill>
              </a:rPr>
              <a:t> vs Basicity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52400" y="1066800"/>
            <a:ext cx="8686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 err="1" smtClean="0">
                <a:solidFill>
                  <a:srgbClr val="87319F"/>
                </a:solidFill>
                <a:latin typeface="Arial" charset="0"/>
              </a:rPr>
              <a:t>Nucleophilicity</a:t>
            </a:r>
            <a:r>
              <a:rPr lang="en-US" altLang="en-US" sz="2000" b="1" dirty="0" smtClean="0">
                <a:solidFill>
                  <a:srgbClr val="87319F"/>
                </a:solidFill>
                <a:latin typeface="Arial" charset="0"/>
              </a:rPr>
              <a:t> is a measure of how readily a compound (a nucleophile) is able to attack an electron-deficient </a:t>
            </a:r>
            <a:r>
              <a:rPr lang="en-US" altLang="en-US" sz="2000" b="1" dirty="0" smtClean="0">
                <a:solidFill>
                  <a:srgbClr val="87319F"/>
                </a:solidFill>
                <a:latin typeface="Arial" charset="0"/>
              </a:rPr>
              <a:t>atom</a:t>
            </a:r>
            <a:endParaRPr lang="en-US" altLang="en-US" sz="2000" b="1" dirty="0" smtClean="0">
              <a:solidFill>
                <a:srgbClr val="87319F"/>
              </a:solidFill>
              <a:latin typeface="Arial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200" y="1985535"/>
            <a:ext cx="65662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000" b="1" dirty="0" err="1" smtClean="0">
                <a:solidFill>
                  <a:srgbClr val="87319F"/>
                </a:solidFill>
                <a:latin typeface="Arial" charset="0"/>
              </a:rPr>
              <a:t>Nucleophilicity</a:t>
            </a:r>
            <a:r>
              <a:rPr lang="en-US" altLang="en-US" sz="2000" b="1" dirty="0" smtClean="0">
                <a:solidFill>
                  <a:srgbClr val="87319F"/>
                </a:solidFill>
                <a:latin typeface="Arial" charset="0"/>
              </a:rPr>
              <a:t> is measured by a rate constant (</a:t>
            </a:r>
            <a:r>
              <a:rPr lang="en-US" altLang="en-US" sz="2000" b="1" i="1" dirty="0" smtClean="0">
                <a:solidFill>
                  <a:srgbClr val="87319F"/>
                </a:solidFill>
                <a:latin typeface="Arial" charset="0"/>
              </a:rPr>
              <a:t>k</a:t>
            </a:r>
            <a:r>
              <a:rPr lang="en-US" altLang="en-US" sz="2000" b="1" dirty="0" smtClean="0">
                <a:solidFill>
                  <a:srgbClr val="87319F"/>
                </a:solidFill>
                <a:latin typeface="Arial" charset="0"/>
              </a:rPr>
              <a:t>)</a:t>
            </a:r>
          </a:p>
        </p:txBody>
      </p:sp>
      <p:grpSp>
        <p:nvGrpSpPr>
          <p:cNvPr id="13" name="Group 8"/>
          <p:cNvGrpSpPr>
            <a:grpSpLocks/>
          </p:cNvGrpSpPr>
          <p:nvPr/>
        </p:nvGrpSpPr>
        <p:grpSpPr bwMode="auto">
          <a:xfrm>
            <a:off x="0" y="4343400"/>
            <a:ext cx="8557770" cy="1162050"/>
            <a:chOff x="0" y="2736"/>
            <a:chExt cx="4470" cy="732"/>
          </a:xfrm>
        </p:grpSpPr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0" y="2736"/>
              <a:ext cx="4470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342900" indent="-34290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q"/>
              </a:pPr>
              <a:r>
                <a:rPr lang="en-US" altLang="en-US" sz="2000" b="1" dirty="0" smtClean="0">
                  <a:solidFill>
                    <a:srgbClr val="87319F"/>
                  </a:solidFill>
                  <a:latin typeface="Arial" charset="0"/>
                </a:rPr>
                <a:t>Basicity is a measure of how well a compound (a </a:t>
              </a:r>
              <a:r>
                <a:rPr lang="en-US" altLang="en-US" sz="2000" b="1" dirty="0" smtClean="0">
                  <a:solidFill>
                    <a:srgbClr val="87319F"/>
                  </a:solidFill>
                  <a:latin typeface="Arial" charset="0"/>
                </a:rPr>
                <a:t>base) shares </a:t>
              </a:r>
              <a:r>
                <a:rPr lang="en-US" altLang="en-US" sz="2000" b="1" dirty="0" smtClean="0">
                  <a:solidFill>
                    <a:srgbClr val="87319F"/>
                  </a:solidFill>
                  <a:latin typeface="Arial" charset="0"/>
                </a:rPr>
                <a:t>its </a:t>
              </a:r>
              <a:endParaRPr lang="en-US" altLang="en-US" sz="2000" b="1" dirty="0" smtClean="0">
                <a:solidFill>
                  <a:srgbClr val="87319F"/>
                </a:solidFill>
                <a:latin typeface="Arial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dirty="0" smtClean="0">
                  <a:solidFill>
                    <a:srgbClr val="87319F"/>
                  </a:solidFill>
                  <a:latin typeface="Arial" charset="0"/>
                </a:rPr>
                <a:t>lone </a:t>
              </a:r>
              <a:r>
                <a:rPr lang="en-US" altLang="en-US" sz="2000" b="1" dirty="0" smtClean="0">
                  <a:solidFill>
                    <a:srgbClr val="87319F"/>
                  </a:solidFill>
                  <a:latin typeface="Arial" charset="0"/>
                </a:rPr>
                <a:t>pair with a proton</a:t>
              </a: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41" y="3216"/>
              <a:ext cx="40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342900" indent="-34290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q"/>
              </a:pPr>
              <a:r>
                <a:rPr lang="en-US" altLang="en-US" sz="2000" b="1" dirty="0" smtClean="0">
                  <a:solidFill>
                    <a:srgbClr val="87319F"/>
                  </a:solidFill>
                  <a:latin typeface="Arial" charset="0"/>
                </a:rPr>
                <a:t>Basicity is measured by the acid dissociation constant </a:t>
              </a:r>
              <a:r>
                <a:rPr lang="en-US" altLang="en-US" sz="2000" b="1" dirty="0" smtClean="0">
                  <a:solidFill>
                    <a:srgbClr val="87319F"/>
                  </a:solidFill>
                  <a:latin typeface="Arial" charset="0"/>
                </a:rPr>
                <a:t>(</a:t>
              </a:r>
              <a:r>
                <a:rPr lang="en-US" altLang="en-US" sz="2000" b="1" i="1" dirty="0" err="1" smtClean="0">
                  <a:solidFill>
                    <a:srgbClr val="87319F"/>
                  </a:solidFill>
                  <a:latin typeface="Arial" charset="0"/>
                </a:rPr>
                <a:t>K</a:t>
              </a:r>
              <a:r>
                <a:rPr lang="en-US" altLang="en-US" sz="2000" b="1" baseline="-25000" dirty="0" err="1" smtClean="0">
                  <a:solidFill>
                    <a:srgbClr val="87319F"/>
                  </a:solidFill>
                  <a:latin typeface="Arial" charset="0"/>
                </a:rPr>
                <a:t>a</a:t>
              </a:r>
              <a:r>
                <a:rPr lang="en-US" altLang="en-US" sz="2000" b="1" dirty="0" smtClean="0">
                  <a:solidFill>
                    <a:srgbClr val="87319F"/>
                  </a:solidFill>
                  <a:latin typeface="Arial" charset="0"/>
                </a:rPr>
                <a:t>)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599522" y="2690445"/>
            <a:ext cx="5945187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720417" y="5562600"/>
            <a:ext cx="5945187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57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2588" y="152400"/>
            <a:ext cx="595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Basicity and Leaving Group Ability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200" y="990600"/>
            <a:ext cx="8686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</a:rPr>
              <a:t>An S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N</a:t>
            </a:r>
            <a:r>
              <a:rPr lang="en-US" altLang="en-US" sz="2000" b="1" dirty="0">
                <a:solidFill>
                  <a:srgbClr val="87319F"/>
                </a:solidFill>
              </a:rPr>
              <a:t>2 reaction proceeds in the direction that 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allows the </a:t>
            </a:r>
            <a:r>
              <a:rPr lang="en-US" altLang="en-US" sz="2000" b="1" dirty="0">
                <a:solidFill>
                  <a:srgbClr val="87319F"/>
                </a:solidFill>
              </a:rPr>
              <a:t>strongest base to displace the weaker base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  <p:pic>
        <p:nvPicPr>
          <p:cNvPr id="8" name="Picture 4" descr="FG10_05-14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751638" cy="50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0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8309" y="152400"/>
            <a:ext cx="6847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B533BF"/>
                </a:solidFill>
              </a:rPr>
              <a:t>Nucleophilicity</a:t>
            </a:r>
            <a:r>
              <a:rPr lang="en-US" sz="3200" b="1" dirty="0" smtClean="0">
                <a:solidFill>
                  <a:srgbClr val="B533BF"/>
                </a:solidFill>
              </a:rPr>
              <a:t> is Influenced by Solvent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200" y="990600"/>
            <a:ext cx="86868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</a:rPr>
              <a:t>Polar </a:t>
            </a:r>
            <a:r>
              <a:rPr lang="en-IN" altLang="en-US" sz="2000" b="1" dirty="0" err="1">
                <a:solidFill>
                  <a:srgbClr val="87319F"/>
                </a:solidFill>
              </a:rPr>
              <a:t>protic</a:t>
            </a:r>
            <a:r>
              <a:rPr lang="en-IN" altLang="en-US" sz="2000" b="1" dirty="0">
                <a:solidFill>
                  <a:srgbClr val="87319F"/>
                </a:solidFill>
              </a:rPr>
              <a:t> solvents have acidic hydrogens (O—H or N—H) that can solvate the nucleophile, reducing their </a:t>
            </a:r>
            <a:r>
              <a:rPr lang="en-IN" altLang="en-US" sz="2000" b="1" dirty="0" err="1">
                <a:solidFill>
                  <a:srgbClr val="87319F"/>
                </a:solidFill>
              </a:rPr>
              <a:t>nucleophilicity</a:t>
            </a:r>
            <a:r>
              <a:rPr lang="en-IN" altLang="en-US" sz="2000" b="1" dirty="0" smtClean="0">
                <a:solidFill>
                  <a:srgbClr val="87319F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altLang="en-US" sz="2000" b="1" dirty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altLang="en-US" sz="2000" b="1" dirty="0" err="1">
                <a:solidFill>
                  <a:srgbClr val="87319F"/>
                </a:solidFill>
              </a:rPr>
              <a:t>Nucleophilicity</a:t>
            </a:r>
            <a:r>
              <a:rPr lang="en-IN" altLang="en-US" sz="2000" b="1" dirty="0">
                <a:solidFill>
                  <a:srgbClr val="87319F"/>
                </a:solidFill>
              </a:rPr>
              <a:t> in </a:t>
            </a:r>
            <a:r>
              <a:rPr lang="en-IN" altLang="en-US" sz="2000" b="1" dirty="0" err="1">
                <a:solidFill>
                  <a:srgbClr val="87319F"/>
                </a:solidFill>
              </a:rPr>
              <a:t>protic</a:t>
            </a:r>
            <a:r>
              <a:rPr lang="en-IN" altLang="en-US" sz="2000" b="1" dirty="0">
                <a:solidFill>
                  <a:srgbClr val="87319F"/>
                </a:solidFill>
              </a:rPr>
              <a:t> solvents increases as the size of the atom </a:t>
            </a:r>
            <a:r>
              <a:rPr lang="en-IN" altLang="en-US" sz="2000" b="1" dirty="0" smtClean="0">
                <a:solidFill>
                  <a:srgbClr val="87319F"/>
                </a:solidFill>
              </a:rPr>
              <a:t>increases (more diffused negative charge leading to less effective solvation)</a:t>
            </a:r>
            <a:endParaRPr lang="en-IN" altLang="en-US" sz="2000" b="1" dirty="0">
              <a:solidFill>
                <a:srgbClr val="87319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63" y="3352800"/>
            <a:ext cx="5974637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FG10_05-02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964" y="2681143"/>
            <a:ext cx="5376334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24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056E-8 L -0.35833 0.00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226" y="152400"/>
            <a:ext cx="8687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Polar Aprotic Solvents are Good for 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2 Reactions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200" y="990600"/>
            <a:ext cx="4724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</a:rPr>
              <a:t>Polar aprotic solvents do not have acidic protons and therefore cannot hydrogen bond.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</a:rPr>
              <a:t>Some aprotic solvents are acetonitrile, DMF, acetone, and DMSO.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</a:rPr>
              <a:t>S</a:t>
            </a:r>
            <a:r>
              <a:rPr lang="en-IN" altLang="en-US" sz="2000" b="1" baseline="-25000" dirty="0">
                <a:solidFill>
                  <a:srgbClr val="87319F"/>
                </a:solidFill>
              </a:rPr>
              <a:t>N</a:t>
            </a:r>
            <a:r>
              <a:rPr lang="en-IN" altLang="en-US" sz="2000" b="1" dirty="0">
                <a:solidFill>
                  <a:srgbClr val="87319F"/>
                </a:solidFill>
              </a:rPr>
              <a:t>2 reactions proceed faster in aprotic solvents.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2982" r="35715" b="107"/>
          <a:stretch>
            <a:fillRect/>
          </a:stretch>
        </p:blipFill>
        <p:spPr bwMode="auto">
          <a:xfrm>
            <a:off x="5021918" y="1066800"/>
            <a:ext cx="3894136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096529"/>
              </p:ext>
            </p:extLst>
          </p:nvPr>
        </p:nvGraphicFramePr>
        <p:xfrm>
          <a:off x="6553200" y="3276791"/>
          <a:ext cx="2204367" cy="3505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0" name="CS ChemDraw Drawing" r:id="rId4" imgW="1449014" imgH="2305470" progId="ChemDraw.Document.6.0">
                  <p:embed/>
                </p:oleObj>
              </mc:Choice>
              <mc:Fallback>
                <p:oleObj name="CS ChemDraw Drawing" r:id="rId4" imgW="1449014" imgH="230547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276791"/>
                        <a:ext cx="2204367" cy="3505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1044" y="4410363"/>
            <a:ext cx="624444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</a:rPr>
              <a:t>Polar aprotic solvents solvate cations, but not anions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altLang="en-US" sz="2000" b="1" dirty="0" smtClean="0">
                <a:solidFill>
                  <a:srgbClr val="87319F"/>
                </a:solidFill>
              </a:rPr>
              <a:t>Anions are less solvated and hence more </a:t>
            </a:r>
            <a:r>
              <a:rPr lang="en-IN" altLang="en-US" sz="2000" b="1" dirty="0">
                <a:solidFill>
                  <a:srgbClr val="87319F"/>
                </a:solidFill>
              </a:rPr>
              <a:t>available to react as nucleophiles</a:t>
            </a:r>
          </a:p>
          <a:p>
            <a:endParaRPr lang="en-IN" altLang="en-US" sz="2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3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7785" y="152400"/>
            <a:ext cx="6848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Influencing Solvation as a Practical Tool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3805" y="1219199"/>
            <a:ext cx="874815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altLang="en-US" sz="2000" b="1" dirty="0" smtClean="0">
                <a:solidFill>
                  <a:srgbClr val="87319F"/>
                </a:solidFill>
              </a:rPr>
              <a:t>There are special chelating compounds for cations which enhance the </a:t>
            </a:r>
            <a:r>
              <a:rPr lang="en-IN" altLang="en-US" sz="2000" b="1" dirty="0" err="1" smtClean="0">
                <a:solidFill>
                  <a:srgbClr val="87319F"/>
                </a:solidFill>
              </a:rPr>
              <a:t>nucleophilicity</a:t>
            </a:r>
            <a:r>
              <a:rPr lang="en-IN" altLang="en-US" sz="2000" b="1" dirty="0" smtClean="0">
                <a:solidFill>
                  <a:srgbClr val="87319F"/>
                </a:solidFill>
              </a:rPr>
              <a:t> of an otherwise less nucleophilic anion.</a:t>
            </a:r>
            <a:endParaRPr lang="en-IN" altLang="en-US" sz="2000" b="1" dirty="0">
              <a:solidFill>
                <a:srgbClr val="87319F"/>
              </a:solidFill>
            </a:endParaRPr>
          </a:p>
          <a:p>
            <a:endParaRPr lang="en-IN" altLang="en-US" sz="2000" b="1" dirty="0">
              <a:solidFill>
                <a:srgbClr val="87319F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04800" y="2478026"/>
            <a:ext cx="5181600" cy="13319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34" charset="-128"/>
              </a:rPr>
              <a:t>Crown ethers solvate the cation, so the nucleophilic strength of the anion increases.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34" charset="-128"/>
              </a:rPr>
              <a:t>Fluoride can become a good nucleophile.</a:t>
            </a:r>
            <a:endParaRPr lang="en-US" altLang="en-US" sz="2000" b="1" dirty="0" smtClean="0">
              <a:solidFill>
                <a:srgbClr val="87319F"/>
              </a:solidFill>
              <a:ea typeface="ＭＳ Ｐゴシック" pitchFamily="34" charset="-128"/>
            </a:endParaRPr>
          </a:p>
        </p:txBody>
      </p:sp>
      <p:grpSp>
        <p:nvGrpSpPr>
          <p:cNvPr id="13" name="Group 3"/>
          <p:cNvGrpSpPr>
            <a:grpSpLocks/>
          </p:cNvGrpSpPr>
          <p:nvPr/>
        </p:nvGrpSpPr>
        <p:grpSpPr bwMode="auto">
          <a:xfrm>
            <a:off x="6232525" y="2267712"/>
            <a:ext cx="2378075" cy="2661476"/>
            <a:chOff x="5257800" y="1828800"/>
            <a:chExt cx="2834640" cy="3023616"/>
          </a:xfrm>
        </p:grpSpPr>
        <p:pic>
          <p:nvPicPr>
            <p:cNvPr id="14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16" r="-333"/>
            <a:stretch>
              <a:fillRect/>
            </a:stretch>
          </p:blipFill>
          <p:spPr bwMode="auto">
            <a:xfrm>
              <a:off x="5257800" y="1828800"/>
              <a:ext cx="2834640" cy="2840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" t="93456" r="66786" b="105"/>
            <a:stretch>
              <a:fillRect/>
            </a:stretch>
          </p:blipFill>
          <p:spPr bwMode="auto">
            <a:xfrm>
              <a:off x="5257800" y="4669536"/>
              <a:ext cx="2834640" cy="18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28" y="5257800"/>
            <a:ext cx="725344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91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147707"/>
              </p:ext>
            </p:extLst>
          </p:nvPr>
        </p:nvGraphicFramePr>
        <p:xfrm>
          <a:off x="304800" y="609599"/>
          <a:ext cx="8610600" cy="586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0"/>
                <a:gridCol w="228600"/>
              </a:tblGrid>
              <a:tr h="407389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r>
                        <a:rPr lang="en-US" baseline="-25000" dirty="0" smtClean="0"/>
                        <a:t>N</a:t>
                      </a:r>
                      <a:r>
                        <a:rPr lang="en-US" dirty="0" smtClean="0"/>
                        <a:t>2 Summary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04069">
                <a:tc>
                  <a:txBody>
                    <a:bodyPr/>
                    <a:lstStyle/>
                    <a:p>
                      <a:r>
                        <a:rPr lang="en-US" sz="1200" b="1" u="sng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Rates of Reaction (Kinetics):</a:t>
                      </a:r>
                      <a:endParaRPr lang="en-US" sz="12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is the rate-determining step for the S</a:t>
                      </a:r>
                      <a:r>
                        <a:rPr lang="en-US" sz="1200" b="0" kern="12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reaction?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the rate of reaction depend on the concentration of alkyl halide only OR both the alkyl halide and nucleophile?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</a:tr>
              <a:tr h="703164">
                <a:tc>
                  <a:txBody>
                    <a:bodyPr/>
                    <a:lstStyle/>
                    <a:p>
                      <a:r>
                        <a:rPr lang="en-US" sz="1200" b="1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Stereochemistry: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happens to a stereocenter (chirality center) during the course of this reaction?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1542382">
                <a:tc>
                  <a:txBody>
                    <a:bodyPr/>
                    <a:lstStyle/>
                    <a:p>
                      <a:r>
                        <a:rPr lang="en-US" sz="1200" b="1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 of the Alkyl Halide: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alkyl halide type (1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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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3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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in order of decreasing ability to undergo this type of substitution reaction. Are there any types of alkyl halides that do not undergo this type of reaction?  Why?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Given this order or reactivity, are </a:t>
                      </a:r>
                      <a:r>
                        <a:rPr lang="en-US" sz="12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electronic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factors important for this reaction? Why or why not?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 </a:t>
                      </a:r>
                      <a:r>
                        <a:rPr lang="en-US" sz="12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steric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factors important for this reaction? Why or why not?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  <a:tr h="703164">
                <a:tc>
                  <a:txBody>
                    <a:bodyPr/>
                    <a:lstStyle/>
                    <a:p>
                      <a:r>
                        <a:rPr lang="en-US" sz="1200" b="1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Nucleophile: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the nature of the nucleophile important for 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</a:t>
                      </a:r>
                      <a:r>
                        <a:rPr lang="en-US" sz="1200" b="0" kern="12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reaction? Why or why not?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</a:tr>
              <a:tr h="703164">
                <a:tc>
                  <a:txBody>
                    <a:bodyPr/>
                    <a:lstStyle/>
                    <a:p>
                      <a:r>
                        <a:rPr lang="en-US" sz="1200" b="1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Leaving Group: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 the leaving groups of alkyl halides (F</a:t>
                      </a:r>
                      <a:r>
                        <a:rPr lang="en-US" sz="12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Cl</a:t>
                      </a:r>
                      <a:r>
                        <a:rPr lang="en-US" sz="12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Br</a:t>
                      </a:r>
                      <a:r>
                        <a:rPr lang="en-US" sz="12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</a:t>
                      </a:r>
                      <a:r>
                        <a:rPr lang="en-US" sz="12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in their ability to “leave.” Why is this trend observed?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</a:tr>
              <a:tr h="904069">
                <a:tc>
                  <a:txBody>
                    <a:bodyPr/>
                    <a:lstStyle/>
                    <a:p>
                      <a:r>
                        <a:rPr lang="en-US" sz="1200" b="1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Solvent: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do polar aprotic solvents and polar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protic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solvents affect substitution reactions?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are the best solvents for 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</a:t>
                      </a:r>
                      <a:r>
                        <a:rPr lang="en-US" sz="1200" b="0" kern="12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reaction? Why?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7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5834" y="152400"/>
            <a:ext cx="2512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1 Reactions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609600" y="1143000"/>
            <a:ext cx="7772400" cy="23622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400" b="1" dirty="0" smtClean="0">
                <a:solidFill>
                  <a:srgbClr val="87319F"/>
                </a:solidFill>
                <a:ea typeface="ＭＳ Ｐゴシック" pitchFamily="34" charset="-128"/>
              </a:rPr>
              <a:t>The S</a:t>
            </a:r>
            <a:r>
              <a:rPr lang="en-US" altLang="en-US" sz="2400" b="1" baseline="-25000" dirty="0" smtClean="0">
                <a:solidFill>
                  <a:srgbClr val="87319F"/>
                </a:solidFill>
                <a:ea typeface="ＭＳ Ｐゴシック" pitchFamily="34" charset="-128"/>
              </a:rPr>
              <a:t>N</a:t>
            </a:r>
            <a:r>
              <a:rPr lang="en-US" altLang="en-US" sz="2400" b="1" dirty="0" smtClean="0">
                <a:solidFill>
                  <a:srgbClr val="87319F"/>
                </a:solidFill>
                <a:ea typeface="ＭＳ Ｐゴシック" pitchFamily="34" charset="-128"/>
              </a:rPr>
              <a:t>1 reaction is a unimolecular nucleophilic substitution.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b="1" dirty="0" smtClean="0">
                <a:solidFill>
                  <a:srgbClr val="87319F"/>
                </a:solidFill>
                <a:ea typeface="ＭＳ Ｐゴシック" pitchFamily="34" charset="-128"/>
              </a:rPr>
              <a:t>It has a carbocation intermediate.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b="1" dirty="0" smtClean="0">
                <a:solidFill>
                  <a:srgbClr val="87319F"/>
                </a:solidFill>
                <a:ea typeface="ＭＳ Ｐゴシック" pitchFamily="34" charset="-128"/>
              </a:rPr>
              <a:t>Rate = </a:t>
            </a:r>
            <a:r>
              <a:rPr lang="en-US" altLang="en-US" sz="2400" b="1" i="1" dirty="0" err="1" smtClean="0">
                <a:solidFill>
                  <a:srgbClr val="87319F"/>
                </a:solidFill>
                <a:ea typeface="ＭＳ Ｐゴシック" pitchFamily="34" charset="-128"/>
              </a:rPr>
              <a:t>k</a:t>
            </a:r>
            <a:r>
              <a:rPr lang="en-US" altLang="en-US" sz="2400" b="1" baseline="-25000" dirty="0" err="1" smtClean="0">
                <a:solidFill>
                  <a:srgbClr val="87319F"/>
                </a:solidFill>
                <a:ea typeface="ＭＳ Ｐゴシック" pitchFamily="34" charset="-128"/>
              </a:rPr>
              <a:t>r</a:t>
            </a:r>
            <a:r>
              <a:rPr lang="en-US" altLang="en-US" sz="2400" b="1" dirty="0" smtClean="0">
                <a:solidFill>
                  <a:srgbClr val="87319F"/>
                </a:solidFill>
                <a:ea typeface="ＭＳ Ｐゴシック" pitchFamily="34" charset="-128"/>
              </a:rPr>
              <a:t>[alkyl halide].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b="1" dirty="0" smtClean="0">
                <a:solidFill>
                  <a:srgbClr val="87319F"/>
                </a:solidFill>
                <a:ea typeface="ＭＳ Ｐゴシック" pitchFamily="34" charset="-128"/>
              </a:rPr>
              <a:t>If precursor is </a:t>
            </a:r>
            <a:r>
              <a:rPr lang="en-US" altLang="en-US" sz="2400" b="1" dirty="0" err="1" smtClean="0">
                <a:solidFill>
                  <a:srgbClr val="87319F"/>
                </a:solidFill>
                <a:ea typeface="ＭＳ Ｐゴシック" pitchFamily="34" charset="-128"/>
              </a:rPr>
              <a:t>enantiopure</a:t>
            </a:r>
            <a:r>
              <a:rPr lang="en-US" altLang="en-US" sz="2400" b="1" dirty="0" smtClean="0">
                <a:solidFill>
                  <a:srgbClr val="87319F"/>
                </a:solidFill>
                <a:ea typeface="ＭＳ Ｐゴシック" pitchFamily="34" charset="-128"/>
              </a:rPr>
              <a:t>, racemization occurs.</a:t>
            </a:r>
            <a:endParaRPr lang="en-US" altLang="en-US" sz="2400" b="1" dirty="0" smtClean="0">
              <a:solidFill>
                <a:srgbClr val="87319F"/>
              </a:solidFill>
              <a:ea typeface="ＭＳ Ｐゴシック" pitchFamily="34" charset="-128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33351" y="3614737"/>
            <a:ext cx="5199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Arial" charset="0"/>
                <a:ea typeface="ＭＳ Ｐゴシック" pitchFamily="34" charset="-128"/>
              </a:rPr>
              <a:t>Step 1: Formation of the carbocation.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633351" y="5138737"/>
            <a:ext cx="4640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>
                <a:latin typeface="Arial" charset="0"/>
                <a:ea typeface="ＭＳ Ｐゴシック" pitchFamily="34" charset="-128"/>
              </a:rPr>
              <a:t>Step 2: Attack of the nucleophile.</a:t>
            </a: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351" y="5672137"/>
            <a:ext cx="48768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51" y="4148137"/>
            <a:ext cx="41910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41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9110" y="152400"/>
            <a:ext cx="4345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Alkyl Halides: Properties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914400"/>
            <a:ext cx="8229600" cy="4419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87319F"/>
                </a:solidFill>
              </a:rPr>
              <a:t>Bond strength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Measured by bond dissociation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Inversely proportional to bond length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Electronegativity and small size of F keep bonding electrons close</a:t>
            </a:r>
            <a:endParaRPr lang="en-US" sz="2000" dirty="0" smtClean="0"/>
          </a:p>
          <a:p>
            <a:pPr marL="274320" lvl="1" indent="0" algn="ctr">
              <a:buFont typeface="Arial" pitchFamily="34" charset="0"/>
              <a:buNone/>
            </a:pPr>
            <a:r>
              <a:rPr lang="en-US" b="1" dirty="0" smtClean="0">
                <a:solidFill>
                  <a:srgbClr val="3232E6"/>
                </a:solidFill>
              </a:rPr>
              <a:t>C-F  &gt;  C-Cl  &gt;  C-Br  &gt;  C-I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b="1" dirty="0" smtClean="0">
                <a:solidFill>
                  <a:srgbClr val="3232E6"/>
                </a:solidFill>
              </a:rPr>
              <a:t>		           short		           long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b="1" dirty="0" smtClean="0">
                <a:solidFill>
                  <a:srgbClr val="3232E6"/>
                </a:solidFill>
              </a:rPr>
              <a:t>		          strong		           weak</a:t>
            </a:r>
          </a:p>
        </p:txBody>
      </p:sp>
      <p:pic>
        <p:nvPicPr>
          <p:cNvPr id="9" name="Picture 4" descr="10T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88"/>
          <a:stretch/>
        </p:blipFill>
        <p:spPr bwMode="auto">
          <a:xfrm>
            <a:off x="1800636" y="4080323"/>
            <a:ext cx="5542808" cy="270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0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0364" y="152400"/>
            <a:ext cx="6443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1 Reaction: Energy Profile Diagram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12" name="Picture 4" descr="11_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543800" cy="531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5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11_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488005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50364" y="152400"/>
            <a:ext cx="6443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1 Reaction: Energy Profile Diagram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Picture 5" descr="FG10_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44" y="1974514"/>
            <a:ext cx="4487561" cy="33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1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2024" y="152400"/>
            <a:ext cx="608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1 Reaction: Effect of Alkyl Halide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152400" y="990600"/>
            <a:ext cx="8839200" cy="23622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buFont typeface="Wingdings" panose="05000000000000000000" pitchFamily="2" charset="2"/>
              <a:buChar char="q"/>
            </a:pPr>
            <a:r>
              <a:rPr lang="en-US" altLang="en-US" sz="2800" b="1" dirty="0" smtClean="0">
                <a:solidFill>
                  <a:srgbClr val="87319F"/>
                </a:solidFill>
              </a:rPr>
              <a:t> </a:t>
            </a:r>
            <a:r>
              <a:rPr lang="en-US" altLang="en-US" sz="2400" b="1" dirty="0" smtClean="0">
                <a:solidFill>
                  <a:srgbClr val="87319F"/>
                </a:solidFill>
              </a:rPr>
              <a:t>From what we have learnt about substitution reactions so far, you would expect that the reaction </a:t>
            </a:r>
            <a:r>
              <a:rPr lang="en-US" altLang="en-US" sz="2400" b="1" dirty="0">
                <a:solidFill>
                  <a:srgbClr val="87319F"/>
                </a:solidFill>
              </a:rPr>
              <a:t>of </a:t>
            </a:r>
            <a:r>
              <a:rPr lang="en-US" altLang="en-US" sz="2400" b="1" i="1" dirty="0">
                <a:solidFill>
                  <a:srgbClr val="87319F"/>
                </a:solidFill>
              </a:rPr>
              <a:t>t</a:t>
            </a:r>
            <a:r>
              <a:rPr lang="en-US" altLang="en-US" sz="2400" b="1" dirty="0">
                <a:solidFill>
                  <a:srgbClr val="87319F"/>
                </a:solidFill>
              </a:rPr>
              <a:t>-butyl bromide with water </a:t>
            </a:r>
            <a:r>
              <a:rPr lang="en-US" altLang="en-US" sz="2400" b="1" dirty="0" smtClean="0">
                <a:solidFill>
                  <a:srgbClr val="87319F"/>
                </a:solidFill>
              </a:rPr>
              <a:t>would </a:t>
            </a:r>
            <a:r>
              <a:rPr lang="en-US" altLang="en-US" sz="2400" b="1" dirty="0">
                <a:solidFill>
                  <a:srgbClr val="87319F"/>
                </a:solidFill>
              </a:rPr>
              <a:t>be slow</a:t>
            </a:r>
          </a:p>
          <a:p>
            <a:pPr lvl="1">
              <a:lnSpc>
                <a:spcPct val="85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87319F"/>
                </a:solidFill>
              </a:rPr>
              <a:t>water is a poor nucleophile</a:t>
            </a:r>
          </a:p>
          <a:p>
            <a:pPr lvl="1">
              <a:lnSpc>
                <a:spcPct val="85000"/>
              </a:lnSpc>
              <a:buFont typeface="Wingdings" panose="05000000000000000000" pitchFamily="2" charset="2"/>
              <a:buChar char="Ø"/>
            </a:pPr>
            <a:r>
              <a:rPr lang="en-US" altLang="en-US" sz="2000" b="1" i="1" dirty="0">
                <a:solidFill>
                  <a:srgbClr val="87319F"/>
                </a:solidFill>
              </a:rPr>
              <a:t>t</a:t>
            </a:r>
            <a:r>
              <a:rPr lang="en-US" altLang="en-US" sz="2000" b="1" dirty="0">
                <a:solidFill>
                  <a:srgbClr val="87319F"/>
                </a:solidFill>
              </a:rPr>
              <a:t>-butyl bromide is sterically hindered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altLang="en-US" sz="2400" b="1" dirty="0">
                <a:solidFill>
                  <a:srgbClr val="3232E6"/>
                </a:solidFill>
              </a:rPr>
              <a:t>However</a:t>
            </a:r>
          </a:p>
          <a:p>
            <a:pPr lvl="1">
              <a:lnSpc>
                <a:spcPct val="85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87319F"/>
                </a:solidFill>
              </a:rPr>
              <a:t>Reaction is a million times faster than with CH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3</a:t>
            </a:r>
            <a:r>
              <a:rPr lang="en-US" altLang="en-US" sz="2000" b="1" dirty="0">
                <a:solidFill>
                  <a:srgbClr val="87319F"/>
                </a:solidFill>
              </a:rPr>
              <a:t>Br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  <p:pic>
        <p:nvPicPr>
          <p:cNvPr id="6" name="Picture 6" descr="C:\Documents and Settings\ukaiskr\Desktop\FG10_05-23T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1" b="14262"/>
          <a:stretch/>
        </p:blipFill>
        <p:spPr bwMode="auto">
          <a:xfrm>
            <a:off x="1524000" y="3352800"/>
            <a:ext cx="6319842" cy="351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82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2024" y="152400"/>
            <a:ext cx="608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1 Reaction: Effect of Alkyl Halide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7408" y="936143"/>
            <a:ext cx="8229600" cy="1730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87319F"/>
                </a:solidFill>
              </a:rPr>
              <a:t>Electronic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87319F"/>
                </a:solidFill>
              </a:rPr>
              <a:t>More stable carbocation = faster reaction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87319F"/>
                </a:solidFill>
              </a:rPr>
              <a:t>Remember carbocation stability</a:t>
            </a:r>
            <a:endParaRPr lang="en-US" b="1" dirty="0" smtClean="0">
              <a:solidFill>
                <a:srgbClr val="87319F"/>
              </a:solidFill>
            </a:endParaRPr>
          </a:p>
        </p:txBody>
      </p:sp>
      <p:pic>
        <p:nvPicPr>
          <p:cNvPr id="8" name="Picture 4" descr="11_u0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5" y="4495800"/>
            <a:ext cx="77208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11_u01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 bwMode="auto">
          <a:xfrm>
            <a:off x="2003646" y="2133601"/>
            <a:ext cx="5024192" cy="188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1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7222" y="152400"/>
            <a:ext cx="3729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Carbocation Stability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4" y="1447800"/>
            <a:ext cx="8407021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0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4251" y="152400"/>
            <a:ext cx="6495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1 Reaction: Effect of Leaving Group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36143"/>
            <a:ext cx="4442195" cy="1730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87319F"/>
                </a:solidFill>
              </a:rPr>
              <a:t> </a:t>
            </a:r>
            <a:r>
              <a:rPr lang="en-US" sz="2800" b="1" dirty="0" smtClean="0">
                <a:solidFill>
                  <a:srgbClr val="87319F"/>
                </a:solidFill>
              </a:rPr>
              <a:t>Better leaving group leads to faster reaction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87319F"/>
              </a:solidFill>
            </a:endParaRPr>
          </a:p>
        </p:txBody>
      </p:sp>
      <p:pic>
        <p:nvPicPr>
          <p:cNvPr id="6" name="Picture 4" descr="11_u0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950479"/>
            <a:ext cx="4701805" cy="103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0415" y="3124200"/>
            <a:ext cx="3715785" cy="29559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87319F"/>
                </a:solidFill>
              </a:rPr>
              <a:t> </a:t>
            </a:r>
            <a:r>
              <a:rPr lang="en-US" sz="2400" b="1" dirty="0" smtClean="0">
                <a:solidFill>
                  <a:srgbClr val="87319F"/>
                </a:solidFill>
              </a:rPr>
              <a:t>A poor leaving group 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87319F"/>
                </a:solidFill>
              </a:rPr>
              <a:t>can be converted into a good one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87319F"/>
                </a:solidFill>
              </a:rPr>
              <a:t>S</a:t>
            </a:r>
            <a:r>
              <a:rPr lang="en-US" sz="2400" b="1" baseline="-25000" dirty="0">
                <a:solidFill>
                  <a:srgbClr val="87319F"/>
                </a:solidFill>
              </a:rPr>
              <a:t>N</a:t>
            </a:r>
            <a:r>
              <a:rPr lang="en-US" sz="2400" b="1" dirty="0">
                <a:solidFill>
                  <a:srgbClr val="87319F"/>
                </a:solidFill>
              </a:rPr>
              <a:t>1 on </a:t>
            </a:r>
            <a:r>
              <a:rPr lang="en-US" sz="2400" b="1" dirty="0" smtClean="0">
                <a:solidFill>
                  <a:srgbClr val="87319F"/>
                </a:solidFill>
              </a:rPr>
              <a:t>alcohols</a:t>
            </a:r>
            <a:endParaRPr lang="en-US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87319F"/>
                </a:solidFill>
              </a:rPr>
              <a:t>Need strong acid to protonate –OH and form a better LG</a:t>
            </a:r>
          </a:p>
          <a:p>
            <a:pPr marL="0" indent="0">
              <a:buNone/>
            </a:pPr>
            <a:endParaRPr lang="en-US" sz="2800" b="1" dirty="0" smtClean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87319F"/>
              </a:solidFill>
            </a:endParaRPr>
          </a:p>
        </p:txBody>
      </p:sp>
      <p:pic>
        <p:nvPicPr>
          <p:cNvPr id="11" name="Picture 4" descr="11_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95" y="2225651"/>
            <a:ext cx="4875810" cy="463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2610" y="152400"/>
            <a:ext cx="533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1 Reaction: Stereochemistry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7408" y="936143"/>
            <a:ext cx="8229600" cy="1730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87319F"/>
                </a:solidFill>
              </a:rPr>
              <a:t>Racemic mixture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87319F"/>
                </a:solidFill>
              </a:rPr>
              <a:t>50% inversion of configuration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87319F"/>
                </a:solidFill>
              </a:rPr>
              <a:t>50% retention of configuration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87319F"/>
                </a:solidFill>
              </a:rPr>
              <a:t>Why? </a:t>
            </a:r>
            <a:r>
              <a:rPr lang="en-IN" sz="2800" b="1" dirty="0" smtClean="0">
                <a:solidFill>
                  <a:srgbClr val="87319F"/>
                </a:solidFill>
              </a:rPr>
              <a:t>Consider the intermediate</a:t>
            </a:r>
            <a:r>
              <a:rPr lang="en-IN" sz="2800" b="1" dirty="0">
                <a:solidFill>
                  <a:srgbClr val="87319F"/>
                </a:solidFill>
              </a:rPr>
              <a:t>…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87319F"/>
              </a:solidFill>
            </a:endParaRPr>
          </a:p>
        </p:txBody>
      </p:sp>
      <p:pic>
        <p:nvPicPr>
          <p:cNvPr id="6" name="Picture 4" descr="11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71800"/>
            <a:ext cx="7315200" cy="379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0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2610" y="152400"/>
            <a:ext cx="533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1 Reaction: Stereochemistry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4495800"/>
            <a:ext cx="8229600" cy="228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2400" b="1" dirty="0" err="1">
                <a:solidFill>
                  <a:srgbClr val="87319F"/>
                </a:solidFill>
              </a:rPr>
              <a:t>Carbocations</a:t>
            </a:r>
            <a:r>
              <a:rPr lang="en-IN" sz="2400" b="1" dirty="0">
                <a:solidFill>
                  <a:srgbClr val="87319F"/>
                </a:solidFill>
              </a:rPr>
              <a:t> are sp</a:t>
            </a:r>
            <a:r>
              <a:rPr lang="en-IN" sz="2400" b="1" baseline="30000" dirty="0">
                <a:solidFill>
                  <a:srgbClr val="87319F"/>
                </a:solidFill>
              </a:rPr>
              <a:t>2</a:t>
            </a:r>
            <a:r>
              <a:rPr lang="en-IN" sz="2400" b="1" dirty="0">
                <a:solidFill>
                  <a:srgbClr val="87319F"/>
                </a:solidFill>
              </a:rPr>
              <a:t> hybridized and trigonal planar.  The lobes of the empty p orbital are on both sides of the trigonal plane.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rgbClr val="87319F"/>
                </a:solidFill>
              </a:rPr>
              <a:t>Nucleophilic attack can occur from either side, producing mixtures of retention and inversion of configuration if the carbon is chiral.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87319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8" y="914400"/>
            <a:ext cx="828977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68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2610" y="152400"/>
            <a:ext cx="533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1 Reaction: Stereochemistry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8" y="1219200"/>
            <a:ext cx="8551492" cy="45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8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8692" y="152400"/>
            <a:ext cx="7326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B533BF"/>
                </a:solidFill>
              </a:rPr>
              <a:t>Carbocations</a:t>
            </a:r>
            <a:r>
              <a:rPr lang="en-US" sz="3200" b="1" dirty="0" smtClean="0">
                <a:solidFill>
                  <a:srgbClr val="B533BF"/>
                </a:solidFill>
              </a:rPr>
              <a:t> can Undergo Rearrangement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838200"/>
            <a:ext cx="6333352" cy="210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1"/>
            <a:ext cx="3216442" cy="14815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8" y="3229892"/>
            <a:ext cx="3357176" cy="151581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38" y="4800600"/>
            <a:ext cx="2833312" cy="1981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49"/>
          <a:stretch/>
        </p:blipFill>
        <p:spPr bwMode="auto">
          <a:xfrm>
            <a:off x="4975332" y="5181600"/>
            <a:ext cx="3697888" cy="15234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27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5730" y="152400"/>
            <a:ext cx="4232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Alkyl Halides: Reactions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838200"/>
            <a:ext cx="8610600" cy="4419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87319F"/>
                </a:solidFill>
              </a:rPr>
              <a:t> </a:t>
            </a:r>
            <a:r>
              <a:rPr lang="en-US" sz="2400" b="1" dirty="0" smtClean="0">
                <a:solidFill>
                  <a:srgbClr val="87319F"/>
                </a:solidFill>
              </a:rPr>
              <a:t>Carbon bonded to X is electron-poor (electrophilic)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87319F"/>
                </a:solidFill>
              </a:rPr>
              <a:t>Will react with nucleophiles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87319F"/>
                </a:solidFill>
              </a:rPr>
              <a:t> </a:t>
            </a:r>
            <a:r>
              <a:rPr lang="en-US" sz="2400" b="1" dirty="0" smtClean="0">
                <a:solidFill>
                  <a:srgbClr val="87319F"/>
                </a:solidFill>
              </a:rPr>
              <a:t>Nucleophiles are also bases! So, there are two competing reactions: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87319F"/>
                </a:solidFill>
              </a:rPr>
              <a:t>Substitution</a:t>
            </a:r>
          </a:p>
          <a:p>
            <a:pPr lvl="2"/>
            <a:r>
              <a:rPr lang="en-US" b="1" dirty="0" smtClean="0">
                <a:solidFill>
                  <a:srgbClr val="87319F"/>
                </a:solidFill>
              </a:rPr>
              <a:t>Nucleophile substitutes for X (the </a:t>
            </a:r>
            <a:r>
              <a:rPr lang="en-US" b="1" i="1" dirty="0" smtClean="0">
                <a:solidFill>
                  <a:srgbClr val="87319F"/>
                </a:solidFill>
              </a:rPr>
              <a:t>leaving group</a:t>
            </a:r>
            <a:r>
              <a:rPr lang="en-US" b="1" dirty="0" smtClean="0">
                <a:solidFill>
                  <a:srgbClr val="87319F"/>
                </a:solidFill>
              </a:rPr>
              <a:t>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87319F"/>
                </a:solidFill>
              </a:rPr>
              <a:t>Elimination </a:t>
            </a:r>
          </a:p>
          <a:p>
            <a:pPr lvl="2"/>
            <a:r>
              <a:rPr lang="en-US" b="1" dirty="0" smtClean="0">
                <a:solidFill>
                  <a:srgbClr val="87319F"/>
                </a:solidFill>
              </a:rPr>
              <a:t>Nucleophile/base removes H, eliminates HX to yield an alkene</a:t>
            </a:r>
            <a:endParaRPr lang="en-US" b="1" dirty="0">
              <a:solidFill>
                <a:srgbClr val="87319F"/>
              </a:solidFill>
            </a:endParaRPr>
          </a:p>
        </p:txBody>
      </p:sp>
      <p:pic>
        <p:nvPicPr>
          <p:cNvPr id="6" name="Picture 6" descr="FG09_000-0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7" b="34476"/>
          <a:stretch/>
        </p:blipFill>
        <p:spPr bwMode="auto">
          <a:xfrm>
            <a:off x="824840" y="5064826"/>
            <a:ext cx="7620000" cy="179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164122"/>
              </p:ext>
            </p:extLst>
          </p:nvPr>
        </p:nvGraphicFramePr>
        <p:xfrm>
          <a:off x="7513122" y="459631"/>
          <a:ext cx="1371600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64" name="CS ChemDraw Drawing" r:id="rId4" imgW="557272" imgH="566573" progId="ChemDraw.Document.6.0">
                  <p:embed/>
                </p:oleObj>
              </mc:Choice>
              <mc:Fallback>
                <p:oleObj name="CS ChemDraw Drawing" r:id="rId4" imgW="557272" imgH="566573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3122" y="459631"/>
                        <a:ext cx="1371600" cy="13938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DD114B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986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8692" y="152400"/>
            <a:ext cx="7326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B533BF"/>
                </a:solidFill>
              </a:rPr>
              <a:t>Carbocations</a:t>
            </a:r>
            <a:r>
              <a:rPr lang="en-US" sz="3200" b="1" dirty="0" smtClean="0">
                <a:solidFill>
                  <a:srgbClr val="B533BF"/>
                </a:solidFill>
              </a:rPr>
              <a:t> can Undergo Rearrangement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338" r="9566" b="1888"/>
          <a:stretch>
            <a:fillRect/>
          </a:stretch>
        </p:blipFill>
        <p:spPr bwMode="auto">
          <a:xfrm>
            <a:off x="647781" y="2057400"/>
            <a:ext cx="7848763" cy="4540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75819" y="990600"/>
            <a:ext cx="830588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800100" lvl="1" indent="-342900" algn="l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</a:rPr>
              <a:t>Hydride shifts are very fast (faster than S</a:t>
            </a:r>
            <a:r>
              <a:rPr lang="en-US" altLang="en-US" sz="2000" b="1" baseline="-25000" dirty="0">
                <a:solidFill>
                  <a:srgbClr val="87319F"/>
                </a:solidFill>
              </a:rPr>
              <a:t>N</a:t>
            </a:r>
            <a:r>
              <a:rPr lang="en-US" altLang="en-US" sz="2000" b="1" dirty="0">
                <a:solidFill>
                  <a:srgbClr val="87319F"/>
                </a:solidFill>
              </a:rPr>
              <a:t>1 or E1) which is partially due to </a:t>
            </a:r>
            <a:r>
              <a:rPr lang="en-US" altLang="en-US" sz="2000" b="1" dirty="0" err="1">
                <a:solidFill>
                  <a:srgbClr val="87319F"/>
                </a:solidFill>
              </a:rPr>
              <a:t>hyperconjugation</a:t>
            </a:r>
            <a:r>
              <a:rPr lang="en-US" altLang="en-US" sz="2000" b="1" dirty="0">
                <a:solidFill>
                  <a:srgbClr val="87319F"/>
                </a:solidFill>
              </a:rPr>
              <a:t> in the carbocation weakening the C-H bond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)</a:t>
            </a:r>
            <a:endParaRPr lang="en-US" altLang="en-US" sz="2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2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4601" y="152400"/>
            <a:ext cx="95535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rgbClr val="B533BF"/>
                </a:solidFill>
              </a:rPr>
              <a:t>Substitution Reactions: </a:t>
            </a:r>
            <a:r>
              <a:rPr lang="en-US" sz="3100" b="1" dirty="0" err="1" smtClean="0">
                <a:solidFill>
                  <a:srgbClr val="B533BF"/>
                </a:solidFill>
              </a:rPr>
              <a:t>Neighbouring</a:t>
            </a:r>
            <a:r>
              <a:rPr lang="en-US" sz="3100" b="1" dirty="0" smtClean="0">
                <a:solidFill>
                  <a:srgbClr val="B533BF"/>
                </a:solidFill>
              </a:rPr>
              <a:t> Group Assistance </a:t>
            </a:r>
          </a:p>
          <a:p>
            <a:pPr algn="ctr"/>
            <a:r>
              <a:rPr lang="en-US" sz="3100" b="1" dirty="0">
                <a:solidFill>
                  <a:srgbClr val="B533BF"/>
                </a:solidFill>
              </a:rPr>
              <a:t>(</a:t>
            </a:r>
            <a:r>
              <a:rPr lang="en-US" sz="3100" b="1" dirty="0" err="1" smtClean="0">
                <a:solidFill>
                  <a:srgbClr val="B533BF"/>
                </a:solidFill>
              </a:rPr>
              <a:t>Anchimeric</a:t>
            </a:r>
            <a:r>
              <a:rPr lang="en-US" sz="3100" b="1" dirty="0" smtClean="0">
                <a:solidFill>
                  <a:srgbClr val="B533BF"/>
                </a:solidFill>
              </a:rPr>
              <a:t> Assistance)</a:t>
            </a:r>
            <a:endParaRPr lang="en-US" sz="3100" b="1" dirty="0">
              <a:solidFill>
                <a:srgbClr val="B533BF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6200" y="1336496"/>
            <a:ext cx="8534400" cy="20925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rgbClr val="87319F"/>
                </a:solidFill>
              </a:rPr>
              <a:t>Groups remote from a reaction centre can participate in substitution reactions – </a:t>
            </a:r>
            <a:r>
              <a:rPr lang="en-IN" sz="2400" b="1" dirty="0" err="1">
                <a:solidFill>
                  <a:srgbClr val="87319F"/>
                </a:solidFill>
              </a:rPr>
              <a:t>Neighboring</a:t>
            </a:r>
            <a:r>
              <a:rPr lang="en-IN" sz="2400" b="1" dirty="0">
                <a:solidFill>
                  <a:srgbClr val="87319F"/>
                </a:solidFill>
              </a:rPr>
              <a:t> Group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rgbClr val="87319F"/>
                </a:solidFill>
              </a:rPr>
              <a:t>Participation (NGP) (or </a:t>
            </a:r>
            <a:r>
              <a:rPr lang="en-IN" sz="2400" b="1" dirty="0" err="1">
                <a:solidFill>
                  <a:srgbClr val="87319F"/>
                </a:solidFill>
              </a:rPr>
              <a:t>anchimeric</a:t>
            </a:r>
            <a:r>
              <a:rPr lang="en-IN" sz="2400" b="1" dirty="0">
                <a:solidFill>
                  <a:srgbClr val="87319F"/>
                </a:solidFill>
              </a:rPr>
              <a:t> assistance):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87319F"/>
                </a:solidFill>
              </a:rPr>
              <a:t>	</a:t>
            </a:r>
            <a:r>
              <a:rPr lang="en-IN" sz="2400" b="1" dirty="0" smtClean="0">
                <a:solidFill>
                  <a:srgbClr val="87319F"/>
                </a:solidFill>
              </a:rPr>
              <a:t>lone </a:t>
            </a:r>
            <a:r>
              <a:rPr lang="en-IN" sz="2400" b="1" dirty="0">
                <a:solidFill>
                  <a:srgbClr val="87319F"/>
                </a:solidFill>
              </a:rPr>
              <a:t>pairs of electrons, typically on N, O, S or </a:t>
            </a:r>
            <a:r>
              <a:rPr lang="en-IN" sz="2400" b="1" dirty="0" smtClean="0">
                <a:solidFill>
                  <a:srgbClr val="87319F"/>
                </a:solidFill>
              </a:rPr>
              <a:t>halogen </a:t>
            </a:r>
            <a:r>
              <a:rPr lang="en-IN" sz="2400" b="1" dirty="0">
                <a:solidFill>
                  <a:srgbClr val="87319F"/>
                </a:solidFill>
              </a:rPr>
              <a:t>atoms interact with electron deficient/cationic centres</a:t>
            </a:r>
            <a:endParaRPr lang="en-US" b="1" dirty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87319F"/>
              </a:solidFill>
            </a:endParaRPr>
          </a:p>
        </p:txBody>
      </p:sp>
      <p:pic>
        <p:nvPicPr>
          <p:cNvPr id="25089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" y="3913257"/>
            <a:ext cx="8991600" cy="138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439" y="5388114"/>
            <a:ext cx="4206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rgbClr val="87319F"/>
                </a:solidFill>
              </a:rPr>
              <a:t>Relative rate  </a:t>
            </a:r>
            <a:r>
              <a:rPr lang="en-IN" sz="4000" dirty="0" smtClean="0">
                <a:solidFill>
                  <a:srgbClr val="87319F"/>
                </a:solidFill>
              </a:rPr>
              <a:t>1  :   600</a:t>
            </a:r>
            <a:endParaRPr lang="en-IN" sz="4000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0865" y="152400"/>
            <a:ext cx="592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B533BF"/>
                </a:solidFill>
              </a:rPr>
              <a:t>Neighbouring</a:t>
            </a:r>
            <a:r>
              <a:rPr lang="en-US" sz="3200" b="1" dirty="0" smtClean="0">
                <a:solidFill>
                  <a:srgbClr val="B533BF"/>
                </a:solidFill>
              </a:rPr>
              <a:t> Group Participation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6885" y="1066800"/>
            <a:ext cx="8610600" cy="609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2400" b="1" dirty="0" smtClean="0">
                <a:solidFill>
                  <a:srgbClr val="87319F"/>
                </a:solidFill>
              </a:rPr>
              <a:t>NGP can also manifest as a </a:t>
            </a:r>
            <a:r>
              <a:rPr lang="en-IN" sz="2400" b="1" dirty="0" err="1" smtClean="0">
                <a:solidFill>
                  <a:srgbClr val="87319F"/>
                </a:solidFill>
              </a:rPr>
              <a:t>stereochemical</a:t>
            </a:r>
            <a:r>
              <a:rPr lang="en-IN" sz="2400" b="1" dirty="0" smtClean="0">
                <a:solidFill>
                  <a:srgbClr val="87319F"/>
                </a:solidFill>
              </a:rPr>
              <a:t> outcome.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87319F"/>
              </a:solidFill>
            </a:endParaRPr>
          </a:p>
        </p:txBody>
      </p:sp>
      <p:pic>
        <p:nvPicPr>
          <p:cNvPr id="2539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1" y="1981200"/>
            <a:ext cx="8855714" cy="172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66885" y="4108862"/>
            <a:ext cx="8610600" cy="838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2400" b="1" i="1" dirty="0" smtClean="0">
                <a:solidFill>
                  <a:srgbClr val="3232E6"/>
                </a:solidFill>
              </a:rPr>
              <a:t>Remember that we have seen mechanisms that either cause inversion or racemization…..but never retention!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87319F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6885" y="4958937"/>
            <a:ext cx="8610600" cy="838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2400" b="1" dirty="0" smtClean="0">
                <a:solidFill>
                  <a:srgbClr val="87319F"/>
                </a:solidFill>
              </a:rPr>
              <a:t>In this case, retention is a result of double inversion.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 smtClean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400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87319F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41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7771" y="152400"/>
            <a:ext cx="2688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Learning Goals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2286000"/>
            <a:ext cx="7924800" cy="220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4000" b="1" dirty="0" smtClean="0">
                <a:solidFill>
                  <a:srgbClr val="87319F"/>
                </a:solidFill>
              </a:rPr>
              <a:t> Mechanisms </a:t>
            </a:r>
            <a:r>
              <a:rPr lang="en-IN" sz="4000" b="1" dirty="0">
                <a:solidFill>
                  <a:srgbClr val="87319F"/>
                </a:solidFill>
              </a:rPr>
              <a:t>of substitution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b="1" dirty="0" smtClean="0">
                <a:solidFill>
                  <a:srgbClr val="87319F"/>
                </a:solidFill>
              </a:rPr>
              <a:t> Mechanisms </a:t>
            </a:r>
            <a:r>
              <a:rPr lang="en-IN" sz="4000" b="1" dirty="0">
                <a:solidFill>
                  <a:srgbClr val="87319F"/>
                </a:solidFill>
              </a:rPr>
              <a:t>of elimination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b="1" dirty="0" smtClean="0">
                <a:solidFill>
                  <a:srgbClr val="87319F"/>
                </a:solidFill>
              </a:rPr>
              <a:t> Substitution </a:t>
            </a:r>
            <a:r>
              <a:rPr lang="en-IN" sz="4000" b="1" dirty="0">
                <a:solidFill>
                  <a:srgbClr val="87319F"/>
                </a:solidFill>
              </a:rPr>
              <a:t>vs. </a:t>
            </a:r>
            <a:r>
              <a:rPr lang="en-IN" sz="4000" b="1" dirty="0" smtClean="0">
                <a:solidFill>
                  <a:srgbClr val="87319F"/>
                </a:solidFill>
              </a:rPr>
              <a:t>Elimination</a:t>
            </a:r>
            <a:endParaRPr lang="en-IN" sz="4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42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0613" y="152400"/>
            <a:ext cx="4462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Nucleophilic Substitution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7" name="Picture 4" descr="11_u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5" y="1219200"/>
            <a:ext cx="8736124" cy="599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03995" y="2057400"/>
            <a:ext cx="8229600" cy="1600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DA023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87319F"/>
                </a:solidFill>
                <a:latin typeface="Arial"/>
              </a:rPr>
              <a:t>Example: </a:t>
            </a:r>
          </a:p>
          <a:p>
            <a:pPr marL="0" lvl="0" indent="0" algn="ctr">
              <a:buClr>
                <a:srgbClr val="FDA023"/>
              </a:buClr>
              <a:buSzPct val="85000"/>
              <a:buNone/>
            </a:pPr>
            <a:endParaRPr lang="en-US" sz="2400" dirty="0">
              <a:solidFill>
                <a:prstClr val="black"/>
              </a:solidFill>
              <a:latin typeface="Arial"/>
            </a:endParaRPr>
          </a:p>
          <a:p>
            <a:pPr marL="0" lvl="0" indent="0" algn="ctr">
              <a:buClr>
                <a:srgbClr val="FDA023"/>
              </a:buClr>
              <a:buSzPct val="85000"/>
              <a:buNone/>
            </a:pPr>
            <a:r>
              <a:rPr lang="en-US" sz="2400" dirty="0">
                <a:solidFill>
                  <a:prstClr val="black"/>
                </a:solidFill>
                <a:latin typeface="Arial"/>
              </a:rPr>
              <a:t>CH</a:t>
            </a:r>
            <a:r>
              <a:rPr lang="en-US" sz="2400" baseline="-25000" dirty="0">
                <a:solidFill>
                  <a:prstClr val="black"/>
                </a:solidFill>
                <a:latin typeface="Arial"/>
              </a:rPr>
              <a:t>3</a:t>
            </a:r>
            <a:r>
              <a:rPr lang="en-US" sz="2400" dirty="0">
                <a:solidFill>
                  <a:prstClr val="black"/>
                </a:solidFill>
                <a:latin typeface="Arial"/>
              </a:rPr>
              <a:t>CH</a:t>
            </a:r>
            <a:r>
              <a:rPr lang="en-US" sz="2400" baseline="-25000" dirty="0">
                <a:solidFill>
                  <a:prstClr val="black"/>
                </a:solidFill>
                <a:latin typeface="Arial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Arial"/>
              </a:rPr>
              <a:t>CH</a:t>
            </a:r>
            <a:r>
              <a:rPr lang="en-US" sz="2400" baseline="-25000" dirty="0">
                <a:solidFill>
                  <a:prstClr val="black"/>
                </a:solidFill>
                <a:latin typeface="Arial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Arial"/>
              </a:rPr>
              <a:t>Br  +  NaOCH</a:t>
            </a:r>
            <a:r>
              <a:rPr lang="en-US" sz="2400" baseline="-25000" dirty="0">
                <a:solidFill>
                  <a:prstClr val="black"/>
                </a:solidFill>
                <a:latin typeface="Arial"/>
              </a:rPr>
              <a:t>3</a:t>
            </a:r>
            <a:r>
              <a:rPr lang="en-US" sz="2400" dirty="0">
                <a:solidFill>
                  <a:prstClr val="black"/>
                </a:solidFill>
                <a:latin typeface="Arial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→</a:t>
            </a:r>
            <a:r>
              <a:rPr lang="en-US" sz="2400" dirty="0">
                <a:solidFill>
                  <a:prstClr val="black"/>
                </a:solidFill>
                <a:latin typeface="Arial"/>
              </a:rPr>
              <a:t>  CH</a:t>
            </a:r>
            <a:r>
              <a:rPr lang="en-US" sz="2400" baseline="-25000" dirty="0">
                <a:solidFill>
                  <a:prstClr val="black"/>
                </a:solidFill>
                <a:latin typeface="Arial"/>
              </a:rPr>
              <a:t>3</a:t>
            </a:r>
            <a:r>
              <a:rPr lang="en-US" sz="2400" dirty="0">
                <a:solidFill>
                  <a:prstClr val="black"/>
                </a:solidFill>
                <a:latin typeface="Arial"/>
              </a:rPr>
              <a:t>CH</a:t>
            </a:r>
            <a:r>
              <a:rPr lang="en-US" sz="2400" baseline="-25000" dirty="0">
                <a:solidFill>
                  <a:prstClr val="black"/>
                </a:solidFill>
                <a:latin typeface="Arial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Arial"/>
              </a:rPr>
              <a:t>CH</a:t>
            </a:r>
            <a:r>
              <a:rPr lang="en-US" sz="2400" baseline="-25000" dirty="0">
                <a:solidFill>
                  <a:prstClr val="black"/>
                </a:solidFill>
                <a:latin typeface="Arial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Arial"/>
              </a:rPr>
              <a:t>OCH</a:t>
            </a:r>
            <a:r>
              <a:rPr lang="en-US" sz="2400" baseline="-25000" dirty="0">
                <a:solidFill>
                  <a:prstClr val="black"/>
                </a:solidFill>
                <a:latin typeface="Arial"/>
              </a:rPr>
              <a:t>3</a:t>
            </a:r>
            <a:r>
              <a:rPr lang="en-US" sz="2400" dirty="0">
                <a:solidFill>
                  <a:prstClr val="black"/>
                </a:solidFill>
                <a:latin typeface="Arial"/>
              </a:rPr>
              <a:t>  +  </a:t>
            </a:r>
            <a:r>
              <a:rPr lang="en-US" sz="2400" dirty="0" err="1">
                <a:solidFill>
                  <a:prstClr val="black"/>
                </a:solidFill>
                <a:latin typeface="Arial"/>
              </a:rPr>
              <a:t>NaBr</a:t>
            </a:r>
            <a:endParaRPr lang="en-US" sz="2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81234" y="3886200"/>
            <a:ext cx="3476366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87319F"/>
                </a:solidFill>
              </a:rPr>
              <a:t>Possible Mechanisms: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7384"/>
              </p:ext>
            </p:extLst>
          </p:nvPr>
        </p:nvGraphicFramePr>
        <p:xfrm>
          <a:off x="76200" y="4706937"/>
          <a:ext cx="4724400" cy="192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09" name="CS ChemDraw Drawing" r:id="rId4" imgW="5593080" imgH="2275840" progId="ChemDraw.Document.4.5">
                  <p:embed/>
                </p:oleObj>
              </mc:Choice>
              <mc:Fallback>
                <p:oleObj name="CS ChemDraw Drawing" r:id="rId4" imgW="5593080" imgH="2275840" progId="ChemDraw.Document.4.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706937"/>
                        <a:ext cx="4724400" cy="19224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DD114B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247997"/>
              </p:ext>
            </p:extLst>
          </p:nvPr>
        </p:nvGraphicFramePr>
        <p:xfrm>
          <a:off x="4949902" y="4648200"/>
          <a:ext cx="4025900" cy="199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10" name="CS ChemDraw Drawing" r:id="rId6" imgW="4711680" imgH="2339280" progId="ChemDraw.Document.4.5">
                  <p:embed/>
                </p:oleObj>
              </mc:Choice>
              <mc:Fallback>
                <p:oleObj name="CS ChemDraw Drawing" r:id="rId6" imgW="4711680" imgH="2339280" progId="ChemDraw.Document.4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902" y="4648200"/>
                        <a:ext cx="4025900" cy="19986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DD114B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097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7979" y="152400"/>
            <a:ext cx="6128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Evidence for Different Mechanisms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676044"/>
              </p:ext>
            </p:extLst>
          </p:nvPr>
        </p:nvGraphicFramePr>
        <p:xfrm>
          <a:off x="2401148" y="1371600"/>
          <a:ext cx="4341813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32" r:id="rId3" imgW="4341963" imgH="1020572" progId="">
                  <p:embed/>
                </p:oleObj>
              </mc:Choice>
              <mc:Fallback>
                <p:oleObj r:id="rId3" imgW="4341963" imgH="102057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1148" y="1371600"/>
                        <a:ext cx="4341813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174131"/>
              </p:ext>
            </p:extLst>
          </p:nvPr>
        </p:nvGraphicFramePr>
        <p:xfrm>
          <a:off x="868363" y="2962275"/>
          <a:ext cx="74088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33" r:id="rId5" imgW="7409240" imgH="932180" progId="">
                  <p:embed/>
                </p:oleObj>
              </mc:Choice>
              <mc:Fallback>
                <p:oleObj r:id="rId5" imgW="7409240" imgH="9321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363" y="2962275"/>
                        <a:ext cx="74088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266755" y="4267200"/>
            <a:ext cx="8610600" cy="220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87319F"/>
                </a:solidFill>
              </a:rPr>
              <a:t> </a:t>
            </a:r>
            <a:r>
              <a:rPr lang="en-US" sz="2800" b="1" dirty="0">
                <a:solidFill>
                  <a:srgbClr val="87319F"/>
                </a:solidFill>
              </a:rPr>
              <a:t>How can we explain the observed stereochemistry?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87319F"/>
                </a:solidFill>
              </a:rPr>
              <a:t>There is more than one possible mechanism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3232E6"/>
                </a:solidFill>
              </a:rPr>
              <a:t>S</a:t>
            </a:r>
            <a:r>
              <a:rPr lang="en-US" b="1" baseline="-25000" dirty="0">
                <a:solidFill>
                  <a:srgbClr val="3232E6"/>
                </a:solidFill>
              </a:rPr>
              <a:t>N</a:t>
            </a:r>
            <a:r>
              <a:rPr lang="en-US" b="1" dirty="0">
                <a:solidFill>
                  <a:srgbClr val="3232E6"/>
                </a:solidFill>
              </a:rPr>
              <a:t>2 and S</a:t>
            </a:r>
            <a:r>
              <a:rPr lang="en-US" b="1" baseline="-25000" dirty="0">
                <a:solidFill>
                  <a:srgbClr val="3232E6"/>
                </a:solidFill>
              </a:rPr>
              <a:t>N</a:t>
            </a:r>
            <a:r>
              <a:rPr lang="en-US" b="1" dirty="0">
                <a:solidFill>
                  <a:srgbClr val="3232E6"/>
                </a:solidFill>
              </a:rPr>
              <a:t>1 (differ in timing of C-X breaking and C-Nu formation)</a:t>
            </a:r>
            <a:endParaRPr lang="en-US" b="1" dirty="0">
              <a:solidFill>
                <a:srgbClr val="3232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0343" y="152400"/>
            <a:ext cx="3163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The 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2 Reaction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58" y="914400"/>
            <a:ext cx="8229600" cy="3962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87319F"/>
                </a:solidFill>
              </a:rPr>
              <a:t>Bimolecular nucleophilic substitution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87319F"/>
                </a:solidFill>
              </a:rPr>
              <a:t>Bimolecular = two species (RX and Nu) participate in RDS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87319F"/>
                </a:solidFill>
              </a:rPr>
              <a:t>Rate = </a:t>
            </a:r>
            <a:r>
              <a:rPr lang="en-US" sz="2400" b="1" i="1" dirty="0" smtClean="0">
                <a:solidFill>
                  <a:srgbClr val="87319F"/>
                </a:solidFill>
              </a:rPr>
              <a:t>k </a:t>
            </a:r>
            <a:r>
              <a:rPr lang="en-US" sz="2400" b="1" dirty="0" smtClean="0">
                <a:solidFill>
                  <a:srgbClr val="87319F"/>
                </a:solidFill>
              </a:rPr>
              <a:t>[RX] [Nu]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87319F"/>
                </a:solidFill>
              </a:rPr>
              <a:t>Mechanism:</a:t>
            </a:r>
          </a:p>
          <a:p>
            <a:endParaRPr lang="en-US" sz="2000" b="1" dirty="0" smtClean="0">
              <a:solidFill>
                <a:srgbClr val="87319F"/>
              </a:solidFill>
            </a:endParaRPr>
          </a:p>
          <a:p>
            <a:endParaRPr lang="en-US" sz="2000" b="1" dirty="0">
              <a:solidFill>
                <a:srgbClr val="87319F"/>
              </a:solidFill>
            </a:endParaRPr>
          </a:p>
          <a:p>
            <a:endParaRPr lang="en-US" sz="2000" b="1" dirty="0" smtClean="0">
              <a:solidFill>
                <a:srgbClr val="87319F"/>
              </a:solidFill>
            </a:endParaRPr>
          </a:p>
          <a:p>
            <a:endParaRPr lang="en-US" sz="2000" b="1" dirty="0" smtClean="0">
              <a:solidFill>
                <a:srgbClr val="87319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Single step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No intermediates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Bonds broken and made simultaneously (</a:t>
            </a:r>
            <a:r>
              <a:rPr lang="en-US" sz="2000" b="1" i="1" dirty="0" smtClean="0">
                <a:solidFill>
                  <a:srgbClr val="87319F"/>
                </a:solidFill>
              </a:rPr>
              <a:t>concerted</a:t>
            </a:r>
            <a:r>
              <a:rPr lang="en-US" sz="2000" b="1" dirty="0" smtClean="0">
                <a:solidFill>
                  <a:srgbClr val="87319F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Same mechanism applicable to carbon nucleophiles (</a:t>
            </a:r>
            <a:r>
              <a:rPr lang="en-US" sz="2000" b="1" dirty="0" err="1" smtClean="0">
                <a:solidFill>
                  <a:srgbClr val="87319F"/>
                </a:solidFill>
              </a:rPr>
              <a:t>acetylide</a:t>
            </a:r>
            <a:r>
              <a:rPr lang="en-US" sz="2000" b="1" dirty="0" smtClean="0">
                <a:solidFill>
                  <a:srgbClr val="87319F"/>
                </a:solidFill>
              </a:rPr>
              <a:t> ion and methyl/primary RX)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11_u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007369"/>
            <a:ext cx="6248400" cy="77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270267"/>
              </p:ext>
            </p:extLst>
          </p:nvPr>
        </p:nvGraphicFramePr>
        <p:xfrm>
          <a:off x="1601918" y="3043238"/>
          <a:ext cx="5940163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34" r:id="rId4" imgW="3015944" imgH="467360" progId="">
                  <p:embed/>
                </p:oleObj>
              </mc:Choice>
              <mc:Fallback>
                <p:oleObj r:id="rId4" imgW="3015944" imgH="467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1918" y="3043238"/>
                        <a:ext cx="5940163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1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3557" y="152400"/>
            <a:ext cx="5937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The S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N</a:t>
            </a:r>
            <a:r>
              <a:rPr lang="en-US" sz="3200" b="1" dirty="0" smtClean="0">
                <a:solidFill>
                  <a:srgbClr val="B533BF"/>
                </a:solidFill>
              </a:rPr>
              <a:t>2 Reaction: Transition State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6" name="Picture 4" descr="11_0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78" y="838200"/>
            <a:ext cx="6168968" cy="5852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4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31765</TotalTime>
  <Words>1462</Words>
  <Application>Microsoft Office PowerPoint</Application>
  <PresentationFormat>On-screen Show (4:3)</PresentationFormat>
  <Paragraphs>283</Paragraphs>
  <Slides>42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Anand Singh</dc:creator>
  <cp:lastModifiedBy>Dr. Anand Singh</cp:lastModifiedBy>
  <cp:revision>739</cp:revision>
  <dcterms:created xsi:type="dcterms:W3CDTF">2006-08-16T00:00:00Z</dcterms:created>
  <dcterms:modified xsi:type="dcterms:W3CDTF">2018-04-15T20:00:55Z</dcterms:modified>
</cp:coreProperties>
</file>